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autoCompressPictures="0">
  <p:sldMasterIdLst>
    <p:sldMasterId id="2147483673" r:id="rId4"/>
  </p:sldMasterIdLst>
  <p:notesMasterIdLst>
    <p:notesMasterId r:id="rId22"/>
  </p:notesMasterIdLst>
  <p:sldIdLst>
    <p:sldId id="256" r:id="rId5"/>
    <p:sldId id="431" r:id="rId6"/>
    <p:sldId id="438" r:id="rId7"/>
    <p:sldId id="440" r:id="rId8"/>
    <p:sldId id="432" r:id="rId9"/>
    <p:sldId id="433" r:id="rId10"/>
    <p:sldId id="436" r:id="rId11"/>
    <p:sldId id="434" r:id="rId12"/>
    <p:sldId id="437" r:id="rId13"/>
    <p:sldId id="444" r:id="rId14"/>
    <p:sldId id="445" r:id="rId15"/>
    <p:sldId id="314" r:id="rId16"/>
    <p:sldId id="443" r:id="rId17"/>
    <p:sldId id="439" r:id="rId18"/>
    <p:sldId id="441" r:id="rId19"/>
    <p:sldId id="442" r:id="rId20"/>
    <p:sldId id="40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7AA8"/>
    <a:srgbClr val="F0FBF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41A24-0344-4808-F7AC-6E695381B7ED}" v="37" dt="2024-05-07T00:29:07.717"/>
    <p1510:client id="{4D0816EB-A7E5-3831-CF3B-96A3CA9DDEC1}" v="110" dt="2024-05-06T17:46:16.053"/>
    <p1510:client id="{ABEC2262-7ADD-F00C-7C13-618F6AB0034C}" v="20" dt="2024-05-06T14:35:13.522"/>
    <p1510:client id="{DA809DA7-0618-4493-8DC4-EBCF77BA4E76}" v="54" dt="2024-05-08T09:44:30.508"/>
    <p1510:client id="{E2B12B08-305D-7992-7D69-B09C6DA08826}" v="16" dt="2024-05-07T03:15:55.491"/>
    <p1510:client id="{EDF6FC2A-2C54-062A-506A-719FD30DC417}" v="638" dt="2024-05-06T13:08:03.695"/>
    <p1510:client id="{EE0C76A3-9259-FCA0-34FE-00C362E118E4}" v="4" dt="2024-05-06T14:55:22.397"/>
  </p1510:revLst>
</p1510:revInfo>
</file>

<file path=ppt/tableStyles.xml><?xml version="1.0" encoding="utf-8"?>
<a:tblStyleLst xmlns:a="http://schemas.openxmlformats.org/drawingml/2006/main" def="{B6EF61E1-4B3F-4E71-B7D2-8AE51BCD3377}">
  <a:tblStyle styleId="{B6EF61E1-4B3F-4E71-B7D2-8AE51BCD33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4515" autoAdjust="0"/>
  </p:normalViewPr>
  <p:slideViewPr>
    <p:cSldViewPr snapToGrid="0">
      <p:cViewPr>
        <p:scale>
          <a:sx n="100" d="100"/>
          <a:sy n="100" d="100"/>
        </p:scale>
        <p:origin x="126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91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33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484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646c4d46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646c4d46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179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631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268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424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137920db5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2137920db5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23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64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8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39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95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51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120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89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10f9e629ec3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10f9e629ec3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35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624950" y="921100"/>
            <a:ext cx="4529150" cy="4229875"/>
          </a:xfrm>
          <a:custGeom>
            <a:avLst/>
            <a:gdLst/>
            <a:ahLst/>
            <a:cxnLst/>
            <a:rect l="l" t="t" r="r" b="b"/>
            <a:pathLst>
              <a:path w="181166" h="169195" extrusionOk="0">
                <a:moveTo>
                  <a:pt x="100061" y="168709"/>
                </a:moveTo>
                <a:lnTo>
                  <a:pt x="0" y="102162"/>
                </a:lnTo>
                <a:lnTo>
                  <a:pt x="101613" y="44989"/>
                </a:lnTo>
                <a:lnTo>
                  <a:pt x="180731" y="0"/>
                </a:lnTo>
                <a:lnTo>
                  <a:pt x="181166" y="169195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71700" y="3784525"/>
            <a:ext cx="4038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29D6E51-42F4-E123-0F21-28460E02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7" name="頁尾版面配置區 13">
            <a:extLst>
              <a:ext uri="{FF2B5EF4-FFF2-40B4-BE49-F238E27FC236}">
                <a16:creationId xmlns:a16="http://schemas.microsoft.com/office/drawing/2014/main" id="{0B8D9C78-6755-97EE-FCC9-7155BC661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8" name="投影片編號版面配置區 14">
            <a:extLst>
              <a:ext uri="{FF2B5EF4-FFF2-40B4-BE49-F238E27FC236}">
                <a16:creationId xmlns:a16="http://schemas.microsoft.com/office/drawing/2014/main" id="{A36E6FA0-7754-146D-249C-DE44D4663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0A1017-792C-6C49-86D0-C68BF5DE76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7939575" y="0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" name="頁尾版面配置區 13">
            <a:extLst>
              <a:ext uri="{FF2B5EF4-FFF2-40B4-BE49-F238E27FC236}">
                <a16:creationId xmlns:a16="http://schemas.microsoft.com/office/drawing/2014/main" id="{78756BDB-BD38-5126-F28E-5234A7F1F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14">
            <a:extLst>
              <a:ext uri="{FF2B5EF4-FFF2-40B4-BE49-F238E27FC236}">
                <a16:creationId xmlns:a16="http://schemas.microsoft.com/office/drawing/2014/main" id="{98E93107-8541-C231-6A5E-E827602EE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0A1017-792C-6C49-86D0-C68BF5DE76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4893250" y="2658450"/>
            <a:ext cx="4271038" cy="2492356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54" name="Google Shape;54;p11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781250" y="1420225"/>
            <a:ext cx="5581500" cy="16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781250" y="3222025"/>
            <a:ext cx="55815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" name="頁尾版面配置區 13">
            <a:extLst>
              <a:ext uri="{FF2B5EF4-FFF2-40B4-BE49-F238E27FC236}">
                <a16:creationId xmlns:a16="http://schemas.microsoft.com/office/drawing/2014/main" id="{FB5BC862-CC74-A433-120B-77C31B480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14">
            <a:extLst>
              <a:ext uri="{FF2B5EF4-FFF2-40B4-BE49-F238E27FC236}">
                <a16:creationId xmlns:a16="http://schemas.microsoft.com/office/drawing/2014/main" id="{3D09A20D-A4E4-8F08-02A3-49A3415BB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0A1017-792C-6C49-86D0-C68BF5DE76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13">
            <a:extLst>
              <a:ext uri="{FF2B5EF4-FFF2-40B4-BE49-F238E27FC236}">
                <a16:creationId xmlns:a16="http://schemas.microsoft.com/office/drawing/2014/main" id="{1B6F31EA-F08F-525D-8EE3-AD74FB4FE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14">
            <a:extLst>
              <a:ext uri="{FF2B5EF4-FFF2-40B4-BE49-F238E27FC236}">
                <a16:creationId xmlns:a16="http://schemas.microsoft.com/office/drawing/2014/main" id="{60B65F6F-A2F5-52AC-8BA0-CB51CF9E1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0A1017-792C-6C49-86D0-C68BF5DE76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userDrawn="1">
  <p:cSld name="Background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 rot="10800000">
            <a:off x="0" y="0"/>
            <a:ext cx="3487340" cy="3517530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73" name="Google Shape;173;p23"/>
          <p:cNvSpPr/>
          <p:nvPr/>
        </p:nvSpPr>
        <p:spPr>
          <a:xfrm flipH="1">
            <a:off x="7308300" y="435960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頁尾版面配置區 13">
            <a:extLst>
              <a:ext uri="{FF2B5EF4-FFF2-40B4-BE49-F238E27FC236}">
                <a16:creationId xmlns:a16="http://schemas.microsoft.com/office/drawing/2014/main" id="{811EC7E1-3EBA-8B40-484B-782CC7A18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14">
            <a:extLst>
              <a:ext uri="{FF2B5EF4-FFF2-40B4-BE49-F238E27FC236}">
                <a16:creationId xmlns:a16="http://schemas.microsoft.com/office/drawing/2014/main" id="{8DD07F0C-5251-AB3E-D26C-598490405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0A1017-792C-6C49-86D0-C68BF5DE76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" name="頁尾版面配置區 13">
            <a:extLst>
              <a:ext uri="{FF2B5EF4-FFF2-40B4-BE49-F238E27FC236}">
                <a16:creationId xmlns:a16="http://schemas.microsoft.com/office/drawing/2014/main" id="{5DA85EE8-C2A7-18DB-34C1-DA5E66425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775D1F08-3F37-CBF0-9D2E-138AC91FB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0A1017-792C-6C49-86D0-C68BF5DE765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58" r:id="rId4"/>
    <p:sldLayoutId id="214748366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crosoft JhengHei" panose="020B0604030504040204" pitchFamily="34" charset="-12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jpeg"/><Relationship Id="rId4" Type="http://schemas.openxmlformats.org/officeDocument/2006/relationships/image" Target="../media/image22.jp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0.jpe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ctrTitle"/>
          </p:nvPr>
        </p:nvSpPr>
        <p:spPr>
          <a:xfrm>
            <a:off x="469126" y="1370075"/>
            <a:ext cx="4892551" cy="15956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600" dirty="0">
                <a:solidFill>
                  <a:schemeClr val="accent1"/>
                </a:solidFill>
                <a:effectLst/>
                <a:latin typeface="+mn-lt"/>
                <a:ea typeface="+mj-ea"/>
              </a:rPr>
              <a:t>老公寓</a:t>
            </a:r>
            <a:r>
              <a:rPr lang="zh-TW" altLang="en-US" sz="3600" dirty="0">
                <a:solidFill>
                  <a:schemeClr val="accent1"/>
                </a:solidFill>
                <a:latin typeface="+mn-lt"/>
                <a:ea typeface="+mj-ea"/>
              </a:rPr>
              <a:t>救星</a:t>
            </a:r>
            <a:r>
              <a:rPr lang="en-US" altLang="zh-TW" sz="3600" dirty="0">
                <a:solidFill>
                  <a:schemeClr val="accent1"/>
                </a:solidFill>
                <a:latin typeface="+mn-lt"/>
                <a:ea typeface="+mj-ea"/>
              </a:rPr>
              <a:t>:</a:t>
            </a:r>
            <a:r>
              <a:rPr lang="zh-TW" altLang="en-US" sz="3600">
                <a:solidFill>
                  <a:schemeClr val="accent1"/>
                </a:solidFill>
                <a:latin typeface="+mn-lt"/>
                <a:ea typeface="+mj-ea"/>
              </a:rPr>
              <a:t>遠端開鎖</a:t>
            </a:r>
            <a:endParaRPr lang="en" sz="3600" dirty="0">
              <a:solidFill>
                <a:schemeClr val="dk2"/>
              </a:solidFill>
              <a:latin typeface="+mn-lt"/>
              <a:ea typeface="+mj-ea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572700" y="3219174"/>
            <a:ext cx="3041699" cy="707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指導老師：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柯士文</a:t>
            </a:r>
            <a:r>
              <a:rPr lang="en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老師</a:t>
            </a:r>
          </a:p>
          <a:p>
            <a:pPr marL="0" indent="0">
              <a:lnSpc>
                <a:spcPct val="150000"/>
              </a:lnSpc>
            </a:pP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學生</a:t>
            </a:r>
            <a:r>
              <a:rPr lang="en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曹照堃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/112453017</a:t>
            </a:r>
            <a:endParaRPr lang="en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TW" altLang="en-US" sz="12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TW" altLang="en-US" sz="1200" b="1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​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9" name="Google Shape;189;p28"/>
          <p:cNvCxnSpPr>
            <a:cxnSpLocks/>
          </p:cNvCxnSpPr>
          <p:nvPr/>
        </p:nvCxnSpPr>
        <p:spPr>
          <a:xfrm>
            <a:off x="559188" y="3057675"/>
            <a:ext cx="451899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8"/>
          <p:cNvSpPr/>
          <p:nvPr/>
        </p:nvSpPr>
        <p:spPr>
          <a:xfrm>
            <a:off x="8085254" y="4932620"/>
            <a:ext cx="58710" cy="86695"/>
          </a:xfrm>
          <a:custGeom>
            <a:avLst/>
            <a:gdLst/>
            <a:ahLst/>
            <a:cxnLst/>
            <a:rect l="l" t="t" r="r" b="b"/>
            <a:pathLst>
              <a:path w="472" h="697" extrusionOk="0">
                <a:moveTo>
                  <a:pt x="63" y="1"/>
                </a:moveTo>
                <a:lnTo>
                  <a:pt x="0" y="697"/>
                </a:lnTo>
                <a:lnTo>
                  <a:pt x="0" y="697"/>
                </a:lnTo>
                <a:lnTo>
                  <a:pt x="471" y="430"/>
                </a:lnTo>
                <a:lnTo>
                  <a:pt x="63" y="1"/>
                </a:lnTo>
                <a:close/>
              </a:path>
            </a:pathLst>
          </a:custGeom>
          <a:solidFill>
            <a:srgbClr val="1080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28"/>
          <p:cNvGrpSpPr/>
          <p:nvPr/>
        </p:nvGrpSpPr>
        <p:grpSpPr>
          <a:xfrm>
            <a:off x="5932778" y="760675"/>
            <a:ext cx="2361621" cy="3552122"/>
            <a:chOff x="331179" y="148675"/>
            <a:chExt cx="557496" cy="1104693"/>
          </a:xfrm>
        </p:grpSpPr>
        <p:sp>
          <p:nvSpPr>
            <p:cNvPr id="354" name="Google Shape;354;p28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應用設置</a:t>
            </a:r>
            <a:r>
              <a:rPr lang="en-US" altLang="zh-TW" sz="280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數莓派</a:t>
            </a:r>
            <a:endParaRPr lang="en" altLang="zh-TW" sz="2800" dirty="0"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7D68A9-ACCE-4DAD-829E-ED6DAEEE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79" y="3157510"/>
            <a:ext cx="5773721" cy="18843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BE1B16-1B7D-4003-89BB-ADE2BF2DA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461" y="1181100"/>
            <a:ext cx="2885260" cy="181303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161C4E2-5864-429D-8BFF-24AAE70E3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279" y="1556276"/>
            <a:ext cx="2840081" cy="1060233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C4DC3340-670E-4463-B6E5-83AC0F76C5E6}"/>
              </a:ext>
            </a:extLst>
          </p:cNvPr>
          <p:cNvSpPr txBox="1"/>
          <p:nvPr/>
        </p:nvSpPr>
        <p:spPr>
          <a:xfrm>
            <a:off x="1338279" y="1119943"/>
            <a:ext cx="595035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啟動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9B53E41-A972-4C05-B273-F946F2F43A63}"/>
              </a:ext>
            </a:extLst>
          </p:cNvPr>
          <p:cNvSpPr txBox="1"/>
          <p:nvPr/>
        </p:nvSpPr>
        <p:spPr>
          <a:xfrm>
            <a:off x="4920461" y="710937"/>
            <a:ext cx="776175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</a:t>
            </a:r>
            <a:r>
              <a:rPr lang="en-US" altLang="zh-TW" sz="16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</a:t>
            </a:r>
            <a:endParaRPr lang="zh-TW" altLang="en-US" sz="16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C4CA686-9412-4F57-A798-B2964AAAE75A}"/>
              </a:ext>
            </a:extLst>
          </p:cNvPr>
          <p:cNvSpPr txBox="1"/>
          <p:nvPr/>
        </p:nvSpPr>
        <p:spPr>
          <a:xfrm>
            <a:off x="1239146" y="2777290"/>
            <a:ext cx="1210588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使用者介面</a:t>
            </a:r>
          </a:p>
        </p:txBody>
      </p:sp>
    </p:spTree>
    <p:extLst>
      <p:ext uri="{BB962C8B-B14F-4D97-AF65-F5344CB8AC3E}">
        <p14:creationId xmlns:p14="http://schemas.microsoft.com/office/powerpoint/2010/main" val="122663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應用設置</a:t>
            </a:r>
            <a:endParaRPr lang="en" altLang="zh-TW" sz="2800" dirty="0"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10</a:t>
            </a:fld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1457E24-B310-4D78-9CE4-A1935A685EA0}"/>
              </a:ext>
            </a:extLst>
          </p:cNvPr>
          <p:cNvGrpSpPr/>
          <p:nvPr/>
        </p:nvGrpSpPr>
        <p:grpSpPr>
          <a:xfrm>
            <a:off x="5506665" y="3148594"/>
            <a:ext cx="2415718" cy="1561401"/>
            <a:chOff x="4158336" y="2231579"/>
            <a:chExt cx="2732724" cy="2163637"/>
          </a:xfrm>
        </p:grpSpPr>
        <p:pic>
          <p:nvPicPr>
            <p:cNvPr id="13" name="Picture 4" descr="Bird 鳥牌電鎖– 電鎖｜ 喬城五金">
              <a:extLst>
                <a:ext uri="{FF2B5EF4-FFF2-40B4-BE49-F238E27FC236}">
                  <a16:creationId xmlns:a16="http://schemas.microsoft.com/office/drawing/2014/main" id="{8BC90C4E-DF78-43C9-882A-1A875B5801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7" t="22227" r="10439" b="37697"/>
            <a:stretch/>
          </p:blipFill>
          <p:spPr bwMode="auto">
            <a:xfrm>
              <a:off x="4158336" y="2952028"/>
              <a:ext cx="2732724" cy="144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0F50C1B-D928-46E0-BB18-08410D1DA419}"/>
                </a:ext>
              </a:extLst>
            </p:cNvPr>
            <p:cNvSpPr txBox="1"/>
            <p:nvPr/>
          </p:nvSpPr>
          <p:spPr>
            <a:xfrm>
              <a:off x="4221611" y="2231579"/>
              <a:ext cx="2409811" cy="689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電鎖（便當鎖）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21880DD-B1B6-46A0-B884-93D272A0C949}"/>
              </a:ext>
            </a:extLst>
          </p:cNvPr>
          <p:cNvGrpSpPr/>
          <p:nvPr/>
        </p:nvGrpSpPr>
        <p:grpSpPr>
          <a:xfrm>
            <a:off x="1319688" y="1259523"/>
            <a:ext cx="1619954" cy="3507740"/>
            <a:chOff x="1508298" y="1259523"/>
            <a:chExt cx="1619954" cy="350774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20F9FBB4-BA6B-4195-834B-E85437A7B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298" y="1259523"/>
              <a:ext cx="1619954" cy="3507740"/>
            </a:xfrm>
            <a:prstGeom prst="roundRect">
              <a:avLst>
                <a:gd name="adj" fmla="val 16667"/>
              </a:avLst>
            </a:prstGeom>
            <a:ln w="38100">
              <a:solidFill>
                <a:schemeClr val="tx1">
                  <a:lumMod val="75000"/>
                </a:schemeClr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336771D-D37C-4A07-9350-4FCDF3967CA6}"/>
                </a:ext>
              </a:extLst>
            </p:cNvPr>
            <p:cNvSpPr txBox="1"/>
            <p:nvPr/>
          </p:nvSpPr>
          <p:spPr>
            <a:xfrm>
              <a:off x="1841221" y="2515949"/>
              <a:ext cx="954107" cy="497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移動端</a:t>
              </a:r>
              <a:endParaRPr lang="zh-TW" altLang="en-US" sz="20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17" name="Picture 14" descr="給你滿滿的樹莓派教學、實作與應用大平台| IT 技術家">
            <a:extLst>
              <a:ext uri="{FF2B5EF4-FFF2-40B4-BE49-F238E27FC236}">
                <a16:creationId xmlns:a16="http://schemas.microsoft.com/office/drawing/2014/main" id="{112D504E-AB92-4BC9-B611-6F3010252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49"/>
          <a:stretch/>
        </p:blipFill>
        <p:spPr bwMode="auto">
          <a:xfrm>
            <a:off x="5827681" y="300833"/>
            <a:ext cx="1773686" cy="1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2E411EE-B08F-452F-B192-02B89923088F}"/>
              </a:ext>
            </a:extLst>
          </p:cNvPr>
          <p:cNvGrpSpPr/>
          <p:nvPr/>
        </p:nvGrpSpPr>
        <p:grpSpPr>
          <a:xfrm>
            <a:off x="3647619" y="1161917"/>
            <a:ext cx="2051553" cy="1465395"/>
            <a:chOff x="5827681" y="332476"/>
            <a:chExt cx="2051553" cy="1465395"/>
          </a:xfrm>
        </p:grpSpPr>
        <p:pic>
          <p:nvPicPr>
            <p:cNvPr id="16386" name="Picture 2" descr="Cloud computing提供企業雲端服務公司｜Netron 網創資訊Connect You to The Cloud">
              <a:extLst>
                <a:ext uri="{FF2B5EF4-FFF2-40B4-BE49-F238E27FC236}">
                  <a16:creationId xmlns:a16="http://schemas.microsoft.com/office/drawing/2014/main" id="{F7D9FE25-B2A6-4B19-B964-C22D6E3AD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7143" y1="36889" x2="55873" y2="49778"/>
                          <a14:foregroundMark x1="53968" y1="32444" x2="39048" y2="51556"/>
                          <a14:foregroundMark x1="35873" y1="52889" x2="61270" y2="51111"/>
                          <a14:foregroundMark x1="61270" y1="51111" x2="38095" y2="36444"/>
                          <a14:foregroundMark x1="38095" y1="36444" x2="35556" y2="48000"/>
                          <a14:foregroundMark x1="55556" y1="32000" x2="66032" y2="59111"/>
                          <a14:foregroundMark x1="61587" y1="28000" x2="69841" y2="51111"/>
                          <a14:foregroundMark x1="59365" y1="22667" x2="33016" y2="35556"/>
                          <a14:foregroundMark x1="33016" y1="35556" x2="32063" y2="36889"/>
                          <a14:foregroundMark x1="27937" y1="54667" x2="54921" y2="58667"/>
                          <a14:foregroundMark x1="54921" y1="58667" x2="65079" y2="58222"/>
                          <a14:foregroundMark x1="66984" y1="57333" x2="71429" y2="52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681" y="332476"/>
              <a:ext cx="2051553" cy="1465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FEF3B1E-7F1A-48C8-8357-0588D7380E52}"/>
                </a:ext>
              </a:extLst>
            </p:cNvPr>
            <p:cNvSpPr txBox="1"/>
            <p:nvPr/>
          </p:nvSpPr>
          <p:spPr>
            <a:xfrm>
              <a:off x="6481508" y="702903"/>
              <a:ext cx="697627" cy="497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雲端</a:t>
              </a:r>
            </a:p>
          </p:txBody>
        </p: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196ECE2-5EBA-4EC3-B697-8474BCC86184}"/>
              </a:ext>
            </a:extLst>
          </p:cNvPr>
          <p:cNvCxnSpPr/>
          <p:nvPr/>
        </p:nvCxnSpPr>
        <p:spPr>
          <a:xfrm flipV="1">
            <a:off x="3195320" y="2296160"/>
            <a:ext cx="675640" cy="219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098C1AB-F858-4FE9-AAA5-FD0F8104EF27}"/>
              </a:ext>
            </a:extLst>
          </p:cNvPr>
          <p:cNvCxnSpPr/>
          <p:nvPr/>
        </p:nvCxnSpPr>
        <p:spPr>
          <a:xfrm flipV="1">
            <a:off x="5315080" y="1521436"/>
            <a:ext cx="675640" cy="219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2FECA31-199E-4EFF-8362-32963696669C}"/>
              </a:ext>
            </a:extLst>
          </p:cNvPr>
          <p:cNvCxnSpPr>
            <a:cxnSpLocks/>
          </p:cNvCxnSpPr>
          <p:nvPr/>
        </p:nvCxnSpPr>
        <p:spPr>
          <a:xfrm flipV="1">
            <a:off x="6817695" y="1521437"/>
            <a:ext cx="0" cy="259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16" descr="新霖材料} 一路繼電器模組可高/低電位觸發適用各動電路控制用arduino 樹莓派繼電器模組另有2入| 蝦皮購物">
            <a:extLst>
              <a:ext uri="{FF2B5EF4-FFF2-40B4-BE49-F238E27FC236}">
                <a16:creationId xmlns:a16="http://schemas.microsoft.com/office/drawing/2014/main" id="{A7FC4D8D-A089-4378-B970-C221F0FEB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082" b="83811" l="9016" r="89549">
                        <a14:foregroundMark x1="13934" y1="48361" x2="78074" y2="48975"/>
                        <a14:foregroundMark x1="10451" y1="45902" x2="10451" y2="45902"/>
                        <a14:foregroundMark x1="9631" y1="45902" x2="9631" y2="45902"/>
                        <a14:foregroundMark x1="9836" y1="45287" x2="10246" y2="47131"/>
                        <a14:foregroundMark x1="9836" y1="48156" x2="10246" y2="51230"/>
                        <a14:foregroundMark x1="84426" y1="47951" x2="86475" y2="51434"/>
                        <a14:foregroundMark x1="87090" y1="46926" x2="87705" y2="46926"/>
                        <a14:foregroundMark x1="86475" y1="46311" x2="87910" y2="50410"/>
                        <a14:foregroundMark x1="87090" y1="45492" x2="81967" y2="45697"/>
                        <a14:foregroundMark x1="83197" y1="45492" x2="86475" y2="45492"/>
                        <a14:foregroundMark x1="86066" y1="45697" x2="84016" y2="45287"/>
                        <a14:foregroundMark x1="85861" y1="45082" x2="87090" y2="45697"/>
                        <a14:foregroundMark x1="85246" y1="45287" x2="84221" y2="45082"/>
                        <a14:foregroundMark x1="87705" y1="45492" x2="88115" y2="48361"/>
                        <a14:foregroundMark x1="87295" y1="82582" x2="87500" y2="83811"/>
                        <a14:foregroundMark x1="31148" y1="65984" x2="35451" y2="69672"/>
                        <a14:foregroundMark x1="9016" y1="80123" x2="12295" y2="83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410" b="11721"/>
          <a:stretch/>
        </p:blipFill>
        <p:spPr bwMode="auto">
          <a:xfrm>
            <a:off x="6151471" y="1787954"/>
            <a:ext cx="1417258" cy="6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335444F-595C-4A52-9449-B1AEBFA1DD25}"/>
              </a:ext>
            </a:extLst>
          </p:cNvPr>
          <p:cNvCxnSpPr>
            <a:cxnSpLocks/>
          </p:cNvCxnSpPr>
          <p:nvPr/>
        </p:nvCxnSpPr>
        <p:spPr>
          <a:xfrm flipV="1">
            <a:off x="6860100" y="2670669"/>
            <a:ext cx="0" cy="4603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86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1761624" y="527080"/>
            <a:ext cx="5817736" cy="1082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00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附件</a:t>
            </a:r>
            <a:r>
              <a:rPr lang="en-US" altLang="zh-TW" sz="400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400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樹莓派腳位對應</a:t>
            </a:r>
            <a:endParaRPr lang="en-US" dirty="0"/>
          </a:p>
        </p:txBody>
      </p:sp>
      <p:sp>
        <p:nvSpPr>
          <p:cNvPr id="854" name="Google Shape;854;p22"/>
          <p:cNvSpPr/>
          <p:nvPr/>
        </p:nvSpPr>
        <p:spPr>
          <a:xfrm>
            <a:off x="5336285" y="467575"/>
            <a:ext cx="119010" cy="119010"/>
          </a:xfrm>
          <a:custGeom>
            <a:avLst/>
            <a:gdLst/>
            <a:ahLst/>
            <a:cxnLst/>
            <a:rect l="l" t="t" r="r" b="b"/>
            <a:pathLst>
              <a:path w="4418" h="4418" fill="none" extrusionOk="0">
                <a:moveTo>
                  <a:pt x="4417" y="2203"/>
                </a:moveTo>
                <a:cubicBezTo>
                  <a:pt x="4417" y="3429"/>
                  <a:pt x="3429" y="4418"/>
                  <a:pt x="2215" y="4418"/>
                </a:cubicBezTo>
                <a:cubicBezTo>
                  <a:pt x="1000" y="4418"/>
                  <a:pt x="0" y="3429"/>
                  <a:pt x="0" y="2203"/>
                </a:cubicBezTo>
                <a:cubicBezTo>
                  <a:pt x="0" y="989"/>
                  <a:pt x="1000" y="0"/>
                  <a:pt x="2215" y="0"/>
                </a:cubicBezTo>
                <a:cubicBezTo>
                  <a:pt x="3429" y="0"/>
                  <a:pt x="4417" y="989"/>
                  <a:pt x="4417" y="2203"/>
                </a:cubicBezTo>
                <a:close/>
              </a:path>
            </a:pathLst>
          </a:custGeom>
          <a:noFill/>
          <a:ln w="113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35D495C-27E7-4307-BE20-C3D5409B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264" y="1425621"/>
            <a:ext cx="3237096" cy="3412893"/>
          </a:xfrm>
          <a:prstGeom prst="rect">
            <a:avLst/>
          </a:prstGeom>
        </p:spPr>
      </p:pic>
      <p:pic>
        <p:nvPicPr>
          <p:cNvPr id="8" name="Picture 14" descr="給你滿滿的樹莓派教學、實作與應用大平台| IT 技術家">
            <a:extLst>
              <a:ext uri="{FF2B5EF4-FFF2-40B4-BE49-F238E27FC236}">
                <a16:creationId xmlns:a16="http://schemas.microsoft.com/office/drawing/2014/main" id="{36F6F1F1-0B85-4F49-9349-CDA3BDC83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49"/>
          <a:stretch/>
        </p:blipFill>
        <p:spPr bwMode="auto">
          <a:xfrm rot="5400000">
            <a:off x="332714" y="1884292"/>
            <a:ext cx="376239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87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1563036" y="1766645"/>
            <a:ext cx="6017928" cy="1082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4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附件</a:t>
            </a:r>
            <a:r>
              <a:rPr lang="en-US" altLang="zh-TW" sz="4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400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樹莓派程式環境</a:t>
            </a:r>
            <a:endParaRPr lang="en-US" dirty="0"/>
          </a:p>
        </p:txBody>
      </p:sp>
      <p:sp>
        <p:nvSpPr>
          <p:cNvPr id="854" name="Google Shape;854;p22"/>
          <p:cNvSpPr/>
          <p:nvPr/>
        </p:nvSpPr>
        <p:spPr>
          <a:xfrm>
            <a:off x="5336285" y="467575"/>
            <a:ext cx="119010" cy="119010"/>
          </a:xfrm>
          <a:custGeom>
            <a:avLst/>
            <a:gdLst/>
            <a:ahLst/>
            <a:cxnLst/>
            <a:rect l="l" t="t" r="r" b="b"/>
            <a:pathLst>
              <a:path w="4418" h="4418" fill="none" extrusionOk="0">
                <a:moveTo>
                  <a:pt x="4417" y="2203"/>
                </a:moveTo>
                <a:cubicBezTo>
                  <a:pt x="4417" y="3429"/>
                  <a:pt x="3429" y="4418"/>
                  <a:pt x="2215" y="4418"/>
                </a:cubicBezTo>
                <a:cubicBezTo>
                  <a:pt x="1000" y="4418"/>
                  <a:pt x="0" y="3429"/>
                  <a:pt x="0" y="2203"/>
                </a:cubicBezTo>
                <a:cubicBezTo>
                  <a:pt x="0" y="989"/>
                  <a:pt x="1000" y="0"/>
                  <a:pt x="2215" y="0"/>
                </a:cubicBezTo>
                <a:cubicBezTo>
                  <a:pt x="3429" y="0"/>
                  <a:pt x="4417" y="989"/>
                  <a:pt x="4417" y="2203"/>
                </a:cubicBezTo>
                <a:close/>
              </a:path>
            </a:pathLst>
          </a:custGeom>
          <a:noFill/>
          <a:ln w="113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990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ea typeface="Microsoft JhengHei"/>
              </a:rPr>
              <a:t>程式碼</a:t>
            </a:r>
            <a:endParaRPr lang="en" altLang="zh-TW" sz="2800" dirty="0"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1BF738-268F-40EA-BB03-44187AD25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6" y="1377468"/>
            <a:ext cx="4142146" cy="2935543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3956252E-CAA8-418B-8772-E48B398C96D0}"/>
              </a:ext>
            </a:extLst>
          </p:cNvPr>
          <p:cNvGrpSpPr/>
          <p:nvPr/>
        </p:nvGrpSpPr>
        <p:grpSpPr>
          <a:xfrm>
            <a:off x="4655821" y="1394460"/>
            <a:ext cx="4183380" cy="3151704"/>
            <a:chOff x="4572000" y="1280066"/>
            <a:chExt cx="4750351" cy="339944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FC5D314-8E99-4EC4-A8AC-01D713643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280066"/>
              <a:ext cx="4750351" cy="281577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090FCBA-B9E3-4AEA-8D4C-2C4D1026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1" y="4095840"/>
              <a:ext cx="3000374" cy="583674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D29B258-E805-4ABB-84E3-050EF366614C}"/>
              </a:ext>
            </a:extLst>
          </p:cNvPr>
          <p:cNvGrpSpPr/>
          <p:nvPr/>
        </p:nvGrpSpPr>
        <p:grpSpPr>
          <a:xfrm>
            <a:off x="3866144" y="56985"/>
            <a:ext cx="3139712" cy="1226926"/>
            <a:chOff x="3866144" y="56985"/>
            <a:chExt cx="3139712" cy="1226926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20C8404-99B0-4D59-9C55-4F985EBA2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6144" y="56985"/>
              <a:ext cx="3139712" cy="1226926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88FE65-99AE-46C8-BBAE-79552B59C7FD}"/>
                </a:ext>
              </a:extLst>
            </p:cNvPr>
            <p:cNvSpPr/>
            <p:nvPr/>
          </p:nvSpPr>
          <p:spPr>
            <a:xfrm>
              <a:off x="5436000" y="445024"/>
              <a:ext cx="1418400" cy="683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115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ea typeface="Microsoft JhengHei"/>
              </a:rPr>
              <a:t>程式碼</a:t>
            </a:r>
            <a:r>
              <a:rPr lang="en-US" altLang="zh-TW" sz="2800" dirty="0">
                <a:solidFill>
                  <a:schemeClr val="tx1"/>
                </a:solidFill>
                <a:ea typeface="Microsoft JhengHei"/>
              </a:rPr>
              <a:t>_head</a:t>
            </a:r>
            <a:endParaRPr lang="en" altLang="zh-TW" sz="2800" dirty="0"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A6E1952-1744-41AC-B231-0D43765518BC}"/>
              </a:ext>
            </a:extLst>
          </p:cNvPr>
          <p:cNvSpPr txBox="1"/>
          <p:nvPr/>
        </p:nvSpPr>
        <p:spPr>
          <a:xfrm>
            <a:off x="354330" y="1071582"/>
            <a:ext cx="97650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/>
              <a:t>&lt;!DOCTYPE html&gt;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&lt;head&gt;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&lt;title&gt;RPi Web Server&lt;/title&gt;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&lt;!-- Latest compiled and minified CSS --&gt;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&lt;link rel="stylesheet" href="https://maxcdn.bootstrapcdn.com/bootstrap/3.3.6/css/bootstrap.min.css" integrity="sha384-1q8mTJOASx8j1Au+a5WDVnPi2lkFfwwEAa8hDDdjZlpLegxhjVME1fgjWPGmkzs7" crossorigin="anonymous"&gt;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&lt;!-- Optional theme --&gt;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&lt;link rel="stylesheet" href="https://maxcdn.bootstrapcdn.com/bootstrap/3.3.6/css/bootstrap-theme.min.css" integrity="sha384-fLW2N01lMqjakBkx3l/M9EahuwpSfeNvV63J5ezn3uZzapT0u7EYsXMjQV+0En5r" crossorigin="anonymous"&gt;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&lt;!-- Latest compiled and minified JavaScript --&gt;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&lt;script src="https://maxcdn.bootstrapcdn.com/bootstrap/3.3.6/js/bootstrap.min.js" integrity="sha384-0mSbJDEHialfmuBBQP6A4Qrprq5OVfW37PRR3j5ELqxss1yVqOtnepnHVP9aJ7xS" crossorigin="anonymous"&gt;&lt;/script&gt;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&lt;/head&gt;</a:t>
            </a:r>
          </a:p>
          <a:p>
            <a:endParaRPr lang="zh-TW" altLang="en-US" sz="1050" dirty="0"/>
          </a:p>
          <a:p>
            <a:endParaRPr lang="zh-TW" altLang="en-US" sz="105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A1003BE-B427-4AB6-86AA-55DFCA48A142}"/>
              </a:ext>
            </a:extLst>
          </p:cNvPr>
          <p:cNvGrpSpPr/>
          <p:nvPr/>
        </p:nvGrpSpPr>
        <p:grpSpPr>
          <a:xfrm>
            <a:off x="3534944" y="101600"/>
            <a:ext cx="3139712" cy="1463167"/>
            <a:chOff x="3534944" y="101600"/>
            <a:chExt cx="3139712" cy="146316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26EA311-8DD5-42B1-B696-22A3B5D72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4944" y="101600"/>
              <a:ext cx="3139712" cy="146316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17DD978-6B66-431F-B0F4-4E9A55BD279E}"/>
                </a:ext>
              </a:extLst>
            </p:cNvPr>
            <p:cNvSpPr/>
            <p:nvPr/>
          </p:nvSpPr>
          <p:spPr>
            <a:xfrm>
              <a:off x="4629600" y="833183"/>
              <a:ext cx="1418400" cy="683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52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ea typeface="Microsoft JhengHei"/>
              </a:rPr>
              <a:t>程式碼</a:t>
            </a:r>
            <a:r>
              <a:rPr lang="en-US" altLang="zh-TW" sz="2800" dirty="0">
                <a:solidFill>
                  <a:schemeClr val="tx1"/>
                </a:solidFill>
                <a:ea typeface="Microsoft JhengHei"/>
              </a:rPr>
              <a:t>_Body</a:t>
            </a:r>
            <a:endParaRPr lang="en" altLang="zh-TW" sz="2800" dirty="0"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A6E1952-1744-41AC-B231-0D43765518BC}"/>
              </a:ext>
            </a:extLst>
          </p:cNvPr>
          <p:cNvSpPr txBox="1"/>
          <p:nvPr/>
        </p:nvSpPr>
        <p:spPr>
          <a:xfrm>
            <a:off x="884010" y="899015"/>
            <a:ext cx="7539990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/>
              <a:t>&lt;body&gt;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&lt;h1&gt;RPi Web Server&lt;/h1&gt;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{% for pin in pins %}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&lt;h2&gt;{{ pins[pin].name }}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{% if pins[pin].state == true %}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   is currently &lt;strong&gt;on&lt;/strong&gt;&lt;/h2&gt;&lt;div class="row"&gt;&lt;div class="col-md-2"&gt;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   &lt;a href="/{{pin}}/off" class="btn btn-block btn-lg btn-default" role="button"&gt;Turn off&lt;/a&gt;&lt;/div&gt;&lt;/div&gt;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{% else %}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   is currently &lt;strong&gt;off&lt;/strong&gt;&lt;/h2&gt;&lt;div class="row"&gt;&lt;div class="col-md-2"&gt;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   &lt;a href="/{{pin}}/on" class="btn btn-block btn-lg btn-primary" role="button"&gt;Turn on&lt;/a&gt;&lt;/div&gt;&lt;/div&gt;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   {% endif %}</a:t>
            </a:r>
          </a:p>
          <a:p>
            <a:r>
              <a:rPr lang="zh-TW" altLang="en-US" sz="1050" dirty="0"/>
              <a:t>	&lt;a href="/{{pin}}/trigger" class="btn btn-block btn-lg btn-primary" role="button"&gt;trigger&lt;/a&gt;&lt;/div&gt;&lt;/div&gt;</a:t>
            </a:r>
          </a:p>
          <a:p>
            <a:r>
              <a:rPr lang="zh-TW" altLang="en-US" sz="1050" dirty="0"/>
              <a:t>   {% endfor %}</a:t>
            </a:r>
          </a:p>
          <a:p>
            <a:r>
              <a:rPr lang="zh-TW" altLang="en-US" sz="1050" dirty="0"/>
              <a:t>&lt;/body&gt;</a:t>
            </a:r>
          </a:p>
          <a:p>
            <a:endParaRPr lang="zh-TW" altLang="en-US" sz="1050" dirty="0"/>
          </a:p>
          <a:p>
            <a:r>
              <a:rPr lang="zh-TW" altLang="en-US" sz="1050" dirty="0"/>
              <a:t>&lt;/html&gt;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6F71573-C15E-471C-9432-EC82527CA8C6}"/>
              </a:ext>
            </a:extLst>
          </p:cNvPr>
          <p:cNvGrpSpPr/>
          <p:nvPr/>
        </p:nvGrpSpPr>
        <p:grpSpPr>
          <a:xfrm>
            <a:off x="3534944" y="101600"/>
            <a:ext cx="3139712" cy="1463167"/>
            <a:chOff x="3534944" y="101600"/>
            <a:chExt cx="3139712" cy="146316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90DA2F1-278D-41E7-926B-87CA93ED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4944" y="101600"/>
              <a:ext cx="3139712" cy="146316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F58D177-043B-43C9-8568-6C2164733857}"/>
                </a:ext>
              </a:extLst>
            </p:cNvPr>
            <p:cNvSpPr/>
            <p:nvPr/>
          </p:nvSpPr>
          <p:spPr>
            <a:xfrm>
              <a:off x="4629600" y="833183"/>
              <a:ext cx="1418400" cy="683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15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0"/>
          <p:cNvSpPr txBox="1">
            <a:spLocks noGrp="1"/>
          </p:cNvSpPr>
          <p:nvPr>
            <p:ph type="title"/>
          </p:nvPr>
        </p:nvSpPr>
        <p:spPr>
          <a:xfrm>
            <a:off x="1781250" y="1420225"/>
            <a:ext cx="5581500" cy="16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 you</a:t>
            </a:r>
            <a:endParaRPr sz="10000"/>
          </a:p>
        </p:txBody>
      </p:sp>
      <p:cxnSp>
        <p:nvCxnSpPr>
          <p:cNvPr id="1320" name="Google Shape;1320;p40"/>
          <p:cNvCxnSpPr/>
          <p:nvPr/>
        </p:nvCxnSpPr>
        <p:spPr>
          <a:xfrm>
            <a:off x="1781250" y="3140100"/>
            <a:ext cx="5581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21" name="Google Shape;1321;p40"/>
          <p:cNvGrpSpPr/>
          <p:nvPr/>
        </p:nvGrpSpPr>
        <p:grpSpPr>
          <a:xfrm>
            <a:off x="7629001" y="3318627"/>
            <a:ext cx="1130364" cy="1523722"/>
            <a:chOff x="8027950" y="197225"/>
            <a:chExt cx="894275" cy="1205476"/>
          </a:xfrm>
        </p:grpSpPr>
        <p:sp>
          <p:nvSpPr>
            <p:cNvPr id="1322" name="Google Shape;1322;p40"/>
            <p:cNvSpPr/>
            <p:nvPr/>
          </p:nvSpPr>
          <p:spPr>
            <a:xfrm>
              <a:off x="8754564" y="1173952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899" y="872"/>
                  </a:lnTo>
                  <a:lnTo>
                    <a:pt x="1506" y="525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8754564" y="1212669"/>
              <a:ext cx="100129" cy="190032"/>
            </a:xfrm>
            <a:custGeom>
              <a:avLst/>
              <a:gdLst/>
              <a:ahLst/>
              <a:cxnLst/>
              <a:rect l="l" t="t" r="r" b="b"/>
              <a:pathLst>
                <a:path w="900" h="1708" extrusionOk="0">
                  <a:moveTo>
                    <a:pt x="1" y="1"/>
                  </a:moveTo>
                  <a:lnTo>
                    <a:pt x="1" y="1184"/>
                  </a:lnTo>
                  <a:lnTo>
                    <a:pt x="899" y="1708"/>
                  </a:lnTo>
                  <a:lnTo>
                    <a:pt x="899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8854583" y="1232251"/>
              <a:ext cx="67643" cy="170450"/>
            </a:xfrm>
            <a:custGeom>
              <a:avLst/>
              <a:gdLst/>
              <a:ahLst/>
              <a:cxnLst/>
              <a:rect l="l" t="t" r="r" b="b"/>
              <a:pathLst>
                <a:path w="608" h="1532" extrusionOk="0">
                  <a:moveTo>
                    <a:pt x="607" y="1"/>
                  </a:moveTo>
                  <a:lnTo>
                    <a:pt x="0" y="348"/>
                  </a:lnTo>
                  <a:lnTo>
                    <a:pt x="0" y="1532"/>
                  </a:lnTo>
                  <a:lnTo>
                    <a:pt x="607" y="118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8584008" y="917727"/>
              <a:ext cx="167550" cy="97019"/>
            </a:xfrm>
            <a:custGeom>
              <a:avLst/>
              <a:gdLst/>
              <a:ahLst/>
              <a:cxnLst/>
              <a:rect l="l" t="t" r="r" b="b"/>
              <a:pathLst>
                <a:path w="1506" h="872" extrusionOk="0">
                  <a:moveTo>
                    <a:pt x="606" y="0"/>
                  </a:moveTo>
                  <a:lnTo>
                    <a:pt x="0" y="348"/>
                  </a:lnTo>
                  <a:lnTo>
                    <a:pt x="900" y="872"/>
                  </a:lnTo>
                  <a:lnTo>
                    <a:pt x="1506" y="52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8584008" y="956333"/>
              <a:ext cx="100129" cy="348244"/>
            </a:xfrm>
            <a:custGeom>
              <a:avLst/>
              <a:gdLst/>
              <a:ahLst/>
              <a:cxnLst/>
              <a:rect l="l" t="t" r="r" b="b"/>
              <a:pathLst>
                <a:path w="900" h="3130" extrusionOk="0">
                  <a:moveTo>
                    <a:pt x="0" y="1"/>
                  </a:moveTo>
                  <a:lnTo>
                    <a:pt x="0" y="2606"/>
                  </a:lnTo>
                  <a:lnTo>
                    <a:pt x="900" y="3129"/>
                  </a:lnTo>
                  <a:lnTo>
                    <a:pt x="900" y="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8684027" y="975914"/>
              <a:ext cx="67532" cy="328662"/>
            </a:xfrm>
            <a:custGeom>
              <a:avLst/>
              <a:gdLst/>
              <a:ahLst/>
              <a:cxnLst/>
              <a:rect l="l" t="t" r="r" b="b"/>
              <a:pathLst>
                <a:path w="607" h="2954" extrusionOk="0">
                  <a:moveTo>
                    <a:pt x="607" y="1"/>
                  </a:moveTo>
                  <a:lnTo>
                    <a:pt x="1" y="349"/>
                  </a:lnTo>
                  <a:lnTo>
                    <a:pt x="1" y="2953"/>
                  </a:lnTo>
                  <a:lnTo>
                    <a:pt x="607" y="2605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8413453" y="794231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1" y="350"/>
                  </a:lnTo>
                  <a:lnTo>
                    <a:pt x="899" y="872"/>
                  </a:lnTo>
                  <a:lnTo>
                    <a:pt x="1505" y="526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8413453" y="833060"/>
              <a:ext cx="100129" cy="373277"/>
            </a:xfrm>
            <a:custGeom>
              <a:avLst/>
              <a:gdLst/>
              <a:ahLst/>
              <a:cxnLst/>
              <a:rect l="l" t="t" r="r" b="b"/>
              <a:pathLst>
                <a:path w="900" h="3355" extrusionOk="0">
                  <a:moveTo>
                    <a:pt x="1" y="1"/>
                  </a:moveTo>
                  <a:lnTo>
                    <a:pt x="1" y="2831"/>
                  </a:lnTo>
                  <a:lnTo>
                    <a:pt x="899" y="3354"/>
                  </a:lnTo>
                  <a:lnTo>
                    <a:pt x="899" y="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8513472" y="852641"/>
              <a:ext cx="67421" cy="353696"/>
            </a:xfrm>
            <a:custGeom>
              <a:avLst/>
              <a:gdLst/>
              <a:ahLst/>
              <a:cxnLst/>
              <a:rect l="l" t="t" r="r" b="b"/>
              <a:pathLst>
                <a:path w="606" h="3179" extrusionOk="0">
                  <a:moveTo>
                    <a:pt x="606" y="1"/>
                  </a:moveTo>
                  <a:lnTo>
                    <a:pt x="0" y="347"/>
                  </a:lnTo>
                  <a:lnTo>
                    <a:pt x="0" y="3178"/>
                  </a:lnTo>
                  <a:lnTo>
                    <a:pt x="606" y="2830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8242786" y="630238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901" y="872"/>
                  </a:lnTo>
                  <a:lnTo>
                    <a:pt x="1506" y="52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8242786" y="668955"/>
              <a:ext cx="100241" cy="439143"/>
            </a:xfrm>
            <a:custGeom>
              <a:avLst/>
              <a:gdLst/>
              <a:ahLst/>
              <a:cxnLst/>
              <a:rect l="l" t="t" r="r" b="b"/>
              <a:pathLst>
                <a:path w="901" h="3947" extrusionOk="0">
                  <a:moveTo>
                    <a:pt x="1" y="1"/>
                  </a:moveTo>
                  <a:lnTo>
                    <a:pt x="1" y="3423"/>
                  </a:lnTo>
                  <a:lnTo>
                    <a:pt x="901" y="3946"/>
                  </a:lnTo>
                  <a:lnTo>
                    <a:pt x="901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8342916" y="688537"/>
              <a:ext cx="67532" cy="419561"/>
            </a:xfrm>
            <a:custGeom>
              <a:avLst/>
              <a:gdLst/>
              <a:ahLst/>
              <a:cxnLst/>
              <a:rect l="l" t="t" r="r" b="b"/>
              <a:pathLst>
                <a:path w="607" h="3771" extrusionOk="0">
                  <a:moveTo>
                    <a:pt x="606" y="0"/>
                  </a:moveTo>
                  <a:lnTo>
                    <a:pt x="1" y="348"/>
                  </a:lnTo>
                  <a:lnTo>
                    <a:pt x="1" y="3770"/>
                  </a:lnTo>
                  <a:lnTo>
                    <a:pt x="606" y="342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8072342" y="405387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8072342" y="444105"/>
              <a:ext cx="100018" cy="565757"/>
            </a:xfrm>
            <a:custGeom>
              <a:avLst/>
              <a:gdLst/>
              <a:ahLst/>
              <a:cxnLst/>
              <a:rect l="l" t="t" r="r" b="b"/>
              <a:pathLst>
                <a:path w="899" h="5085" extrusionOk="0">
                  <a:moveTo>
                    <a:pt x="0" y="1"/>
                  </a:moveTo>
                  <a:lnTo>
                    <a:pt x="0" y="4561"/>
                  </a:lnTo>
                  <a:lnTo>
                    <a:pt x="899" y="5085"/>
                  </a:lnTo>
                  <a:lnTo>
                    <a:pt x="899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8172249" y="463686"/>
              <a:ext cx="67532" cy="546175"/>
            </a:xfrm>
            <a:custGeom>
              <a:avLst/>
              <a:gdLst/>
              <a:ahLst/>
              <a:cxnLst/>
              <a:rect l="l" t="t" r="r" b="b"/>
              <a:pathLst>
                <a:path w="607" h="4909" extrusionOk="0">
                  <a:moveTo>
                    <a:pt x="607" y="0"/>
                  </a:moveTo>
                  <a:lnTo>
                    <a:pt x="1" y="348"/>
                  </a:lnTo>
                  <a:lnTo>
                    <a:pt x="1" y="4909"/>
                  </a:lnTo>
                  <a:lnTo>
                    <a:pt x="607" y="4561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8754564" y="1132898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899" y="872"/>
                  </a:lnTo>
                  <a:lnTo>
                    <a:pt x="1506" y="52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8754564" y="1171615"/>
              <a:ext cx="100129" cy="79773"/>
            </a:xfrm>
            <a:custGeom>
              <a:avLst/>
              <a:gdLst/>
              <a:ahLst/>
              <a:cxnLst/>
              <a:rect l="l" t="t" r="r" b="b"/>
              <a:pathLst>
                <a:path w="900" h="717" extrusionOk="0">
                  <a:moveTo>
                    <a:pt x="1" y="1"/>
                  </a:moveTo>
                  <a:lnTo>
                    <a:pt x="1" y="193"/>
                  </a:lnTo>
                  <a:lnTo>
                    <a:pt x="899" y="717"/>
                  </a:lnTo>
                  <a:lnTo>
                    <a:pt x="899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8854583" y="1191197"/>
              <a:ext cx="67643" cy="60192"/>
            </a:xfrm>
            <a:custGeom>
              <a:avLst/>
              <a:gdLst/>
              <a:ahLst/>
              <a:cxnLst/>
              <a:rect l="l" t="t" r="r" b="b"/>
              <a:pathLst>
                <a:path w="608" h="541" extrusionOk="0">
                  <a:moveTo>
                    <a:pt x="607" y="0"/>
                  </a:moveTo>
                  <a:lnTo>
                    <a:pt x="0" y="348"/>
                  </a:lnTo>
                  <a:lnTo>
                    <a:pt x="0" y="541"/>
                  </a:lnTo>
                  <a:lnTo>
                    <a:pt x="607" y="19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8584008" y="876673"/>
              <a:ext cx="167550" cy="97130"/>
            </a:xfrm>
            <a:custGeom>
              <a:avLst/>
              <a:gdLst/>
              <a:ahLst/>
              <a:cxnLst/>
              <a:rect l="l" t="t" r="r" b="b"/>
              <a:pathLst>
                <a:path w="1506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900" y="872"/>
                  </a:lnTo>
                  <a:lnTo>
                    <a:pt x="1506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8584008" y="915390"/>
              <a:ext cx="100129" cy="79773"/>
            </a:xfrm>
            <a:custGeom>
              <a:avLst/>
              <a:gdLst/>
              <a:ahLst/>
              <a:cxnLst/>
              <a:rect l="l" t="t" r="r" b="b"/>
              <a:pathLst>
                <a:path w="900" h="717" extrusionOk="0">
                  <a:moveTo>
                    <a:pt x="0" y="1"/>
                  </a:moveTo>
                  <a:lnTo>
                    <a:pt x="0" y="193"/>
                  </a:lnTo>
                  <a:lnTo>
                    <a:pt x="900" y="717"/>
                  </a:lnTo>
                  <a:lnTo>
                    <a:pt x="900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8684027" y="934971"/>
              <a:ext cx="67532" cy="60192"/>
            </a:xfrm>
            <a:custGeom>
              <a:avLst/>
              <a:gdLst/>
              <a:ahLst/>
              <a:cxnLst/>
              <a:rect l="l" t="t" r="r" b="b"/>
              <a:pathLst>
                <a:path w="607" h="541" extrusionOk="0">
                  <a:moveTo>
                    <a:pt x="607" y="0"/>
                  </a:moveTo>
                  <a:lnTo>
                    <a:pt x="1" y="348"/>
                  </a:lnTo>
                  <a:lnTo>
                    <a:pt x="1" y="541"/>
                  </a:lnTo>
                  <a:lnTo>
                    <a:pt x="607" y="19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8413453" y="753288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1" y="349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8413453" y="792006"/>
              <a:ext cx="100129" cy="79773"/>
            </a:xfrm>
            <a:custGeom>
              <a:avLst/>
              <a:gdLst/>
              <a:ahLst/>
              <a:cxnLst/>
              <a:rect l="l" t="t" r="r" b="b"/>
              <a:pathLst>
                <a:path w="900" h="717" extrusionOk="0">
                  <a:moveTo>
                    <a:pt x="1" y="1"/>
                  </a:moveTo>
                  <a:lnTo>
                    <a:pt x="1" y="193"/>
                  </a:lnTo>
                  <a:lnTo>
                    <a:pt x="899" y="717"/>
                  </a:lnTo>
                  <a:lnTo>
                    <a:pt x="899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8513472" y="811587"/>
              <a:ext cx="67421" cy="60192"/>
            </a:xfrm>
            <a:custGeom>
              <a:avLst/>
              <a:gdLst/>
              <a:ahLst/>
              <a:cxnLst/>
              <a:rect l="l" t="t" r="r" b="b"/>
              <a:pathLst>
                <a:path w="606" h="541" extrusionOk="0">
                  <a:moveTo>
                    <a:pt x="606" y="0"/>
                  </a:moveTo>
                  <a:lnTo>
                    <a:pt x="0" y="348"/>
                  </a:lnTo>
                  <a:lnTo>
                    <a:pt x="0" y="541"/>
                  </a:lnTo>
                  <a:lnTo>
                    <a:pt x="606" y="19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8242786" y="589295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901" y="872"/>
                  </a:lnTo>
                  <a:lnTo>
                    <a:pt x="1506" y="52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8242786" y="628013"/>
              <a:ext cx="100241" cy="79773"/>
            </a:xfrm>
            <a:custGeom>
              <a:avLst/>
              <a:gdLst/>
              <a:ahLst/>
              <a:cxnLst/>
              <a:rect l="l" t="t" r="r" b="b"/>
              <a:pathLst>
                <a:path w="901" h="717" extrusionOk="0">
                  <a:moveTo>
                    <a:pt x="1" y="1"/>
                  </a:moveTo>
                  <a:lnTo>
                    <a:pt x="1" y="193"/>
                  </a:lnTo>
                  <a:lnTo>
                    <a:pt x="901" y="717"/>
                  </a:lnTo>
                  <a:lnTo>
                    <a:pt x="901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8342916" y="647594"/>
              <a:ext cx="67532" cy="60192"/>
            </a:xfrm>
            <a:custGeom>
              <a:avLst/>
              <a:gdLst/>
              <a:ahLst/>
              <a:cxnLst/>
              <a:rect l="l" t="t" r="r" b="b"/>
              <a:pathLst>
                <a:path w="607" h="541" extrusionOk="0">
                  <a:moveTo>
                    <a:pt x="606" y="0"/>
                  </a:moveTo>
                  <a:lnTo>
                    <a:pt x="1" y="348"/>
                  </a:lnTo>
                  <a:lnTo>
                    <a:pt x="1" y="541"/>
                  </a:lnTo>
                  <a:lnTo>
                    <a:pt x="606" y="19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0"/>
            <p:cNvSpPr/>
            <p:nvPr/>
          </p:nvSpPr>
          <p:spPr>
            <a:xfrm>
              <a:off x="8072342" y="364333"/>
              <a:ext cx="167439" cy="97019"/>
            </a:xfrm>
            <a:custGeom>
              <a:avLst/>
              <a:gdLst/>
              <a:ahLst/>
              <a:cxnLst/>
              <a:rect l="l" t="t" r="r" b="b"/>
              <a:pathLst>
                <a:path w="1505" h="872" extrusionOk="0">
                  <a:moveTo>
                    <a:pt x="606" y="0"/>
                  </a:moveTo>
                  <a:lnTo>
                    <a:pt x="0" y="348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8072342" y="403051"/>
              <a:ext cx="100018" cy="79885"/>
            </a:xfrm>
            <a:custGeom>
              <a:avLst/>
              <a:gdLst/>
              <a:ahLst/>
              <a:cxnLst/>
              <a:rect l="l" t="t" r="r" b="b"/>
              <a:pathLst>
                <a:path w="899" h="718" extrusionOk="0">
                  <a:moveTo>
                    <a:pt x="0" y="0"/>
                  </a:moveTo>
                  <a:lnTo>
                    <a:pt x="0" y="194"/>
                  </a:lnTo>
                  <a:lnTo>
                    <a:pt x="899" y="717"/>
                  </a:lnTo>
                  <a:lnTo>
                    <a:pt x="899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8172249" y="422521"/>
              <a:ext cx="67532" cy="60414"/>
            </a:xfrm>
            <a:custGeom>
              <a:avLst/>
              <a:gdLst/>
              <a:ahLst/>
              <a:cxnLst/>
              <a:rect l="l" t="t" r="r" b="b"/>
              <a:pathLst>
                <a:path w="607" h="543" extrusionOk="0">
                  <a:moveTo>
                    <a:pt x="607" y="1"/>
                  </a:moveTo>
                  <a:lnTo>
                    <a:pt x="1" y="349"/>
                  </a:lnTo>
                  <a:lnTo>
                    <a:pt x="1" y="542"/>
                  </a:lnTo>
                  <a:lnTo>
                    <a:pt x="607" y="195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8684027" y="833727"/>
              <a:ext cx="238197" cy="286272"/>
            </a:xfrm>
            <a:custGeom>
              <a:avLst/>
              <a:gdLst/>
              <a:ahLst/>
              <a:cxnLst/>
              <a:rect l="l" t="t" r="r" b="b"/>
              <a:pathLst>
                <a:path w="2141" h="2573" extrusionOk="0">
                  <a:moveTo>
                    <a:pt x="1" y="1"/>
                  </a:moveTo>
                  <a:lnTo>
                    <a:pt x="1" y="269"/>
                  </a:lnTo>
                  <a:lnTo>
                    <a:pt x="1533" y="2572"/>
                  </a:lnTo>
                  <a:lnTo>
                    <a:pt x="2140" y="2225"/>
                  </a:lnTo>
                  <a:lnTo>
                    <a:pt x="2140" y="1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8513472" y="710343"/>
              <a:ext cx="170665" cy="153316"/>
            </a:xfrm>
            <a:custGeom>
              <a:avLst/>
              <a:gdLst/>
              <a:ahLst/>
              <a:cxnLst/>
              <a:rect l="l" t="t" r="r" b="b"/>
              <a:pathLst>
                <a:path w="1534" h="1378" extrusionOk="0">
                  <a:moveTo>
                    <a:pt x="0" y="0"/>
                  </a:moveTo>
                  <a:lnTo>
                    <a:pt x="0" y="270"/>
                  </a:lnTo>
                  <a:lnTo>
                    <a:pt x="1534" y="1378"/>
                  </a:lnTo>
                  <a:lnTo>
                    <a:pt x="1534" y="1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8342916" y="546350"/>
              <a:ext cx="170665" cy="194037"/>
            </a:xfrm>
            <a:custGeom>
              <a:avLst/>
              <a:gdLst/>
              <a:ahLst/>
              <a:cxnLst/>
              <a:rect l="l" t="t" r="r" b="b"/>
              <a:pathLst>
                <a:path w="1534" h="1744" extrusionOk="0">
                  <a:moveTo>
                    <a:pt x="1" y="0"/>
                  </a:moveTo>
                  <a:lnTo>
                    <a:pt x="1" y="268"/>
                  </a:lnTo>
                  <a:lnTo>
                    <a:pt x="1533" y="1744"/>
                  </a:lnTo>
                  <a:lnTo>
                    <a:pt x="1533" y="14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8172249" y="321499"/>
              <a:ext cx="170776" cy="254785"/>
            </a:xfrm>
            <a:custGeom>
              <a:avLst/>
              <a:gdLst/>
              <a:ahLst/>
              <a:cxnLst/>
              <a:rect l="l" t="t" r="r" b="b"/>
              <a:pathLst>
                <a:path w="1535" h="2290" extrusionOk="0">
                  <a:moveTo>
                    <a:pt x="1" y="0"/>
                  </a:moveTo>
                  <a:lnTo>
                    <a:pt x="1" y="268"/>
                  </a:lnTo>
                  <a:lnTo>
                    <a:pt x="1535" y="2289"/>
                  </a:lnTo>
                  <a:lnTo>
                    <a:pt x="1535" y="20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8072342" y="254300"/>
              <a:ext cx="100018" cy="97130"/>
            </a:xfrm>
            <a:custGeom>
              <a:avLst/>
              <a:gdLst/>
              <a:ahLst/>
              <a:cxnLst/>
              <a:rect l="l" t="t" r="r" b="b"/>
              <a:pathLst>
                <a:path w="899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899" y="872"/>
                  </a:lnTo>
                  <a:lnTo>
                    <a:pt x="899" y="60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8027950" y="197225"/>
              <a:ext cx="141294" cy="111594"/>
            </a:xfrm>
            <a:custGeom>
              <a:avLst/>
              <a:gdLst/>
              <a:ahLst/>
              <a:cxnLst/>
              <a:rect l="l" t="t" r="r" b="b"/>
              <a:pathLst>
                <a:path w="1270" h="1003" extrusionOk="0">
                  <a:moveTo>
                    <a:pt x="1" y="0"/>
                  </a:moveTo>
                  <a:lnTo>
                    <a:pt x="1" y="269"/>
                  </a:lnTo>
                  <a:lnTo>
                    <a:pt x="200" y="1002"/>
                  </a:lnTo>
                  <a:lnTo>
                    <a:pt x="1270" y="375"/>
                  </a:lnTo>
                  <a:lnTo>
                    <a:pt x="1270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8684027" y="795010"/>
              <a:ext cx="238197" cy="295062"/>
            </a:xfrm>
            <a:custGeom>
              <a:avLst/>
              <a:gdLst/>
              <a:ahLst/>
              <a:cxnLst/>
              <a:rect l="l" t="t" r="r" b="b"/>
              <a:pathLst>
                <a:path w="2141" h="2652" extrusionOk="0">
                  <a:moveTo>
                    <a:pt x="607" y="1"/>
                  </a:moveTo>
                  <a:lnTo>
                    <a:pt x="1" y="349"/>
                  </a:lnTo>
                  <a:lnTo>
                    <a:pt x="1533" y="2651"/>
                  </a:lnTo>
                  <a:lnTo>
                    <a:pt x="2140" y="230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8513472" y="671626"/>
              <a:ext cx="238086" cy="162217"/>
            </a:xfrm>
            <a:custGeom>
              <a:avLst/>
              <a:gdLst/>
              <a:ahLst/>
              <a:cxnLst/>
              <a:rect l="l" t="t" r="r" b="b"/>
              <a:pathLst>
                <a:path w="2140" h="1458" extrusionOk="0">
                  <a:moveTo>
                    <a:pt x="606" y="0"/>
                  </a:moveTo>
                  <a:lnTo>
                    <a:pt x="0" y="348"/>
                  </a:lnTo>
                  <a:lnTo>
                    <a:pt x="1534" y="1458"/>
                  </a:lnTo>
                  <a:lnTo>
                    <a:pt x="2140" y="111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8342916" y="507633"/>
              <a:ext cx="237974" cy="202827"/>
            </a:xfrm>
            <a:custGeom>
              <a:avLst/>
              <a:gdLst/>
              <a:ahLst/>
              <a:cxnLst/>
              <a:rect l="l" t="t" r="r" b="b"/>
              <a:pathLst>
                <a:path w="2139" h="1823" extrusionOk="0">
                  <a:moveTo>
                    <a:pt x="606" y="0"/>
                  </a:moveTo>
                  <a:lnTo>
                    <a:pt x="1" y="348"/>
                  </a:lnTo>
                  <a:lnTo>
                    <a:pt x="1533" y="1822"/>
                  </a:lnTo>
                  <a:lnTo>
                    <a:pt x="2139" y="147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8172249" y="282782"/>
              <a:ext cx="238197" cy="263686"/>
            </a:xfrm>
            <a:custGeom>
              <a:avLst/>
              <a:gdLst/>
              <a:ahLst/>
              <a:cxnLst/>
              <a:rect l="l" t="t" r="r" b="b"/>
              <a:pathLst>
                <a:path w="2141" h="2370" extrusionOk="0">
                  <a:moveTo>
                    <a:pt x="607" y="0"/>
                  </a:moveTo>
                  <a:lnTo>
                    <a:pt x="1" y="348"/>
                  </a:lnTo>
                  <a:lnTo>
                    <a:pt x="1535" y="2369"/>
                  </a:lnTo>
                  <a:lnTo>
                    <a:pt x="2140" y="2021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8072342" y="224483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8027950" y="197225"/>
              <a:ext cx="141294" cy="81776"/>
            </a:xfrm>
            <a:custGeom>
              <a:avLst/>
              <a:gdLst/>
              <a:ahLst/>
              <a:cxnLst/>
              <a:rect l="l" t="t" r="r" b="b"/>
              <a:pathLst>
                <a:path w="1270" h="735" extrusionOk="0">
                  <a:moveTo>
                    <a:pt x="1" y="0"/>
                  </a:moveTo>
                  <a:lnTo>
                    <a:pt x="200" y="734"/>
                  </a:lnTo>
                  <a:lnTo>
                    <a:pt x="1270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40"/>
          <p:cNvGrpSpPr/>
          <p:nvPr/>
        </p:nvGrpSpPr>
        <p:grpSpPr>
          <a:xfrm>
            <a:off x="424887" y="309095"/>
            <a:ext cx="690917" cy="1111137"/>
            <a:chOff x="7339052" y="703849"/>
            <a:chExt cx="534393" cy="859481"/>
          </a:xfrm>
        </p:grpSpPr>
        <p:sp>
          <p:nvSpPr>
            <p:cNvPr id="1365" name="Google Shape;1365;p40"/>
            <p:cNvSpPr/>
            <p:nvPr/>
          </p:nvSpPr>
          <p:spPr>
            <a:xfrm>
              <a:off x="7339052" y="703849"/>
              <a:ext cx="471186" cy="859481"/>
            </a:xfrm>
            <a:custGeom>
              <a:avLst/>
              <a:gdLst/>
              <a:ahLst/>
              <a:cxnLst/>
              <a:rect l="l" t="t" r="r" b="b"/>
              <a:pathLst>
                <a:path w="5427" h="9899" extrusionOk="0">
                  <a:moveTo>
                    <a:pt x="4287" y="1"/>
                  </a:moveTo>
                  <a:lnTo>
                    <a:pt x="3533" y="447"/>
                  </a:lnTo>
                  <a:lnTo>
                    <a:pt x="3438" y="498"/>
                  </a:lnTo>
                  <a:lnTo>
                    <a:pt x="1147" y="1811"/>
                  </a:lnTo>
                  <a:lnTo>
                    <a:pt x="523" y="2169"/>
                  </a:lnTo>
                  <a:lnTo>
                    <a:pt x="0" y="2469"/>
                  </a:lnTo>
                  <a:lnTo>
                    <a:pt x="0" y="9475"/>
                  </a:lnTo>
                  <a:lnTo>
                    <a:pt x="729" y="9899"/>
                  </a:lnTo>
                  <a:lnTo>
                    <a:pt x="5427" y="1755"/>
                  </a:lnTo>
                  <a:lnTo>
                    <a:pt x="5016" y="424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7384374" y="742573"/>
              <a:ext cx="324629" cy="187976"/>
            </a:xfrm>
            <a:custGeom>
              <a:avLst/>
              <a:gdLst/>
              <a:ahLst/>
              <a:cxnLst/>
              <a:rect l="l" t="t" r="r" b="b"/>
              <a:pathLst>
                <a:path w="3739" h="2165" extrusionOk="0">
                  <a:moveTo>
                    <a:pt x="3011" y="1"/>
                  </a:moveTo>
                  <a:lnTo>
                    <a:pt x="2916" y="52"/>
                  </a:lnTo>
                  <a:lnTo>
                    <a:pt x="625" y="1365"/>
                  </a:lnTo>
                  <a:lnTo>
                    <a:pt x="1" y="1723"/>
                  </a:lnTo>
                  <a:lnTo>
                    <a:pt x="728" y="2165"/>
                  </a:lnTo>
                  <a:lnTo>
                    <a:pt x="3738" y="424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7402259" y="740576"/>
              <a:ext cx="471186" cy="822754"/>
            </a:xfrm>
            <a:custGeom>
              <a:avLst/>
              <a:gdLst/>
              <a:ahLst/>
              <a:cxnLst/>
              <a:rect l="l" t="t" r="r" b="b"/>
              <a:pathLst>
                <a:path w="5427" h="9476" extrusionOk="0">
                  <a:moveTo>
                    <a:pt x="4288" y="1"/>
                  </a:moveTo>
                  <a:lnTo>
                    <a:pt x="3532" y="447"/>
                  </a:lnTo>
                  <a:lnTo>
                    <a:pt x="3439" y="499"/>
                  </a:lnTo>
                  <a:lnTo>
                    <a:pt x="1147" y="1812"/>
                  </a:lnTo>
                  <a:lnTo>
                    <a:pt x="522" y="2170"/>
                  </a:lnTo>
                  <a:lnTo>
                    <a:pt x="1" y="2469"/>
                  </a:lnTo>
                  <a:lnTo>
                    <a:pt x="1" y="9476"/>
                  </a:lnTo>
                  <a:lnTo>
                    <a:pt x="518" y="9177"/>
                  </a:lnTo>
                  <a:lnTo>
                    <a:pt x="518" y="9049"/>
                  </a:lnTo>
                  <a:lnTo>
                    <a:pt x="4699" y="6639"/>
                  </a:lnTo>
                  <a:lnTo>
                    <a:pt x="4810" y="6701"/>
                  </a:lnTo>
                  <a:lnTo>
                    <a:pt x="5426" y="6346"/>
                  </a:lnTo>
                  <a:lnTo>
                    <a:pt x="5426" y="1755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7456871" y="1024058"/>
              <a:ext cx="363092" cy="496552"/>
            </a:xfrm>
            <a:custGeom>
              <a:avLst/>
              <a:gdLst/>
              <a:ahLst/>
              <a:cxnLst/>
              <a:rect l="l" t="t" r="r" b="b"/>
              <a:pathLst>
                <a:path w="4182" h="5719" extrusionOk="0">
                  <a:moveTo>
                    <a:pt x="4181" y="0"/>
                  </a:moveTo>
                  <a:lnTo>
                    <a:pt x="0" y="2394"/>
                  </a:lnTo>
                  <a:lnTo>
                    <a:pt x="0" y="5719"/>
                  </a:lnTo>
                  <a:lnTo>
                    <a:pt x="4070" y="3374"/>
                  </a:lnTo>
                  <a:lnTo>
                    <a:pt x="4181" y="343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004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7447581" y="779299"/>
              <a:ext cx="261423" cy="365099"/>
            </a:xfrm>
            <a:custGeom>
              <a:avLst/>
              <a:gdLst/>
              <a:ahLst/>
              <a:cxnLst/>
              <a:rect l="l" t="t" r="r" b="b"/>
              <a:pathLst>
                <a:path w="3011" h="4205" extrusionOk="0">
                  <a:moveTo>
                    <a:pt x="3010" y="1"/>
                  </a:moveTo>
                  <a:lnTo>
                    <a:pt x="2917" y="53"/>
                  </a:lnTo>
                  <a:lnTo>
                    <a:pt x="625" y="1366"/>
                  </a:lnTo>
                  <a:lnTo>
                    <a:pt x="0" y="1724"/>
                  </a:lnTo>
                  <a:lnTo>
                    <a:pt x="0" y="4204"/>
                  </a:lnTo>
                  <a:lnTo>
                    <a:pt x="3010" y="2464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7447581" y="774611"/>
              <a:ext cx="261423" cy="369788"/>
            </a:xfrm>
            <a:custGeom>
              <a:avLst/>
              <a:gdLst/>
              <a:ahLst/>
              <a:cxnLst/>
              <a:rect l="l" t="t" r="r" b="b"/>
              <a:pathLst>
                <a:path w="3011" h="4259" extrusionOk="0">
                  <a:moveTo>
                    <a:pt x="2917" y="1"/>
                  </a:moveTo>
                  <a:lnTo>
                    <a:pt x="2830" y="156"/>
                  </a:lnTo>
                  <a:lnTo>
                    <a:pt x="2830" y="2462"/>
                  </a:lnTo>
                  <a:lnTo>
                    <a:pt x="0" y="4097"/>
                  </a:lnTo>
                  <a:lnTo>
                    <a:pt x="0" y="4258"/>
                  </a:lnTo>
                  <a:lnTo>
                    <a:pt x="3010" y="2518"/>
                  </a:lnTo>
                  <a:lnTo>
                    <a:pt x="3010" y="55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004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7428914" y="780862"/>
              <a:ext cx="262291" cy="114088"/>
            </a:xfrm>
            <a:custGeom>
              <a:avLst/>
              <a:gdLst/>
              <a:ahLst/>
              <a:cxnLst/>
              <a:rect l="l" t="t" r="r" b="b"/>
              <a:pathLst>
                <a:path w="3021" h="1314" extrusionOk="0">
                  <a:moveTo>
                    <a:pt x="3020" y="1"/>
                  </a:moveTo>
                  <a:lnTo>
                    <a:pt x="0" y="761"/>
                  </a:lnTo>
                  <a:lnTo>
                    <a:pt x="0" y="987"/>
                  </a:lnTo>
                  <a:lnTo>
                    <a:pt x="84" y="939"/>
                  </a:lnTo>
                  <a:lnTo>
                    <a:pt x="729" y="1314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7492122" y="780862"/>
              <a:ext cx="199084" cy="316911"/>
            </a:xfrm>
            <a:custGeom>
              <a:avLst/>
              <a:gdLst/>
              <a:ahLst/>
              <a:cxnLst/>
              <a:rect l="l" t="t" r="r" b="b"/>
              <a:pathLst>
                <a:path w="2293" h="3650" extrusionOk="0">
                  <a:moveTo>
                    <a:pt x="2292" y="1"/>
                  </a:moveTo>
                  <a:lnTo>
                    <a:pt x="1" y="1314"/>
                  </a:lnTo>
                  <a:lnTo>
                    <a:pt x="1" y="3569"/>
                  </a:lnTo>
                  <a:lnTo>
                    <a:pt x="112" y="3649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95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7447147" y="1029701"/>
              <a:ext cx="363092" cy="496552"/>
            </a:xfrm>
            <a:custGeom>
              <a:avLst/>
              <a:gdLst/>
              <a:ahLst/>
              <a:cxnLst/>
              <a:rect l="l" t="t" r="r" b="b"/>
              <a:pathLst>
                <a:path w="4182" h="5719" extrusionOk="0">
                  <a:moveTo>
                    <a:pt x="4182" y="1"/>
                  </a:moveTo>
                  <a:lnTo>
                    <a:pt x="1" y="2395"/>
                  </a:lnTo>
                  <a:lnTo>
                    <a:pt x="1" y="5719"/>
                  </a:lnTo>
                  <a:lnTo>
                    <a:pt x="4182" y="3301"/>
                  </a:lnTo>
                  <a:lnTo>
                    <a:pt x="4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7447147" y="1269511"/>
              <a:ext cx="363092" cy="256742"/>
            </a:xfrm>
            <a:custGeom>
              <a:avLst/>
              <a:gdLst/>
              <a:ahLst/>
              <a:cxnLst/>
              <a:rect l="l" t="t" r="r" b="b"/>
              <a:pathLst>
                <a:path w="4182" h="2957" extrusionOk="0">
                  <a:moveTo>
                    <a:pt x="4182" y="1"/>
                  </a:moveTo>
                  <a:lnTo>
                    <a:pt x="1" y="2396"/>
                  </a:lnTo>
                  <a:lnTo>
                    <a:pt x="1" y="2957"/>
                  </a:lnTo>
                  <a:lnTo>
                    <a:pt x="4182" y="547"/>
                  </a:lnTo>
                  <a:lnTo>
                    <a:pt x="4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7488562" y="1235302"/>
              <a:ext cx="280263" cy="177557"/>
            </a:xfrm>
            <a:custGeom>
              <a:avLst/>
              <a:gdLst/>
              <a:ahLst/>
              <a:cxnLst/>
              <a:rect l="l" t="t" r="r" b="b"/>
              <a:pathLst>
                <a:path w="3228" h="2045" extrusionOk="0">
                  <a:moveTo>
                    <a:pt x="3227" y="1"/>
                  </a:moveTo>
                  <a:lnTo>
                    <a:pt x="0" y="1849"/>
                  </a:lnTo>
                  <a:lnTo>
                    <a:pt x="0" y="2045"/>
                  </a:lnTo>
                  <a:lnTo>
                    <a:pt x="3227" y="179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7488562" y="1192237"/>
              <a:ext cx="280263" cy="177644"/>
            </a:xfrm>
            <a:custGeom>
              <a:avLst/>
              <a:gdLst/>
              <a:ahLst/>
              <a:cxnLst/>
              <a:rect l="l" t="t" r="r" b="b"/>
              <a:pathLst>
                <a:path w="3228" h="2046" extrusionOk="0">
                  <a:moveTo>
                    <a:pt x="3227" y="0"/>
                  </a:moveTo>
                  <a:lnTo>
                    <a:pt x="0" y="1849"/>
                  </a:lnTo>
                  <a:lnTo>
                    <a:pt x="0" y="2045"/>
                  </a:lnTo>
                  <a:lnTo>
                    <a:pt x="3227" y="178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7488562" y="1149085"/>
              <a:ext cx="280263" cy="177644"/>
            </a:xfrm>
            <a:custGeom>
              <a:avLst/>
              <a:gdLst/>
              <a:ahLst/>
              <a:cxnLst/>
              <a:rect l="l" t="t" r="r" b="b"/>
              <a:pathLst>
                <a:path w="3228" h="2046" extrusionOk="0">
                  <a:moveTo>
                    <a:pt x="3227" y="1"/>
                  </a:moveTo>
                  <a:lnTo>
                    <a:pt x="0" y="1850"/>
                  </a:lnTo>
                  <a:lnTo>
                    <a:pt x="0" y="2046"/>
                  </a:lnTo>
                  <a:lnTo>
                    <a:pt x="3227" y="179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7488562" y="1106020"/>
              <a:ext cx="280263" cy="177557"/>
            </a:xfrm>
            <a:custGeom>
              <a:avLst/>
              <a:gdLst/>
              <a:ahLst/>
              <a:cxnLst/>
              <a:rect l="l" t="t" r="r" b="b"/>
              <a:pathLst>
                <a:path w="3228" h="2045" extrusionOk="0">
                  <a:moveTo>
                    <a:pt x="3227" y="0"/>
                  </a:moveTo>
                  <a:lnTo>
                    <a:pt x="0" y="1849"/>
                  </a:lnTo>
                  <a:lnTo>
                    <a:pt x="0" y="2045"/>
                  </a:lnTo>
                  <a:lnTo>
                    <a:pt x="3227" y="179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7339052" y="918132"/>
              <a:ext cx="63294" cy="645197"/>
            </a:xfrm>
            <a:custGeom>
              <a:avLst/>
              <a:gdLst/>
              <a:ahLst/>
              <a:cxnLst/>
              <a:rect l="l" t="t" r="r" b="b"/>
              <a:pathLst>
                <a:path w="729" h="7431" extrusionOk="0">
                  <a:moveTo>
                    <a:pt x="0" y="1"/>
                  </a:moveTo>
                  <a:lnTo>
                    <a:pt x="0" y="7007"/>
                  </a:lnTo>
                  <a:lnTo>
                    <a:pt x="729" y="7431"/>
                  </a:lnTo>
                  <a:lnTo>
                    <a:pt x="729" y="4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7428914" y="732935"/>
              <a:ext cx="271928" cy="156545"/>
            </a:xfrm>
            <a:custGeom>
              <a:avLst/>
              <a:gdLst/>
              <a:ahLst/>
              <a:cxnLst/>
              <a:rect l="l" t="t" r="r" b="b"/>
              <a:pathLst>
                <a:path w="3132" h="1803" extrusionOk="0">
                  <a:moveTo>
                    <a:pt x="2292" y="0"/>
                  </a:moveTo>
                  <a:lnTo>
                    <a:pt x="0" y="1313"/>
                  </a:lnTo>
                  <a:lnTo>
                    <a:pt x="840" y="1803"/>
                  </a:lnTo>
                  <a:lnTo>
                    <a:pt x="3132" y="490"/>
                  </a:lnTo>
                  <a:lnTo>
                    <a:pt x="2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7501846" y="775392"/>
              <a:ext cx="198997" cy="322381"/>
            </a:xfrm>
            <a:custGeom>
              <a:avLst/>
              <a:gdLst/>
              <a:ahLst/>
              <a:cxnLst/>
              <a:rect l="l" t="t" r="r" b="b"/>
              <a:pathLst>
                <a:path w="2292" h="3713" extrusionOk="0">
                  <a:moveTo>
                    <a:pt x="2292" y="1"/>
                  </a:moveTo>
                  <a:lnTo>
                    <a:pt x="0" y="1314"/>
                  </a:lnTo>
                  <a:lnTo>
                    <a:pt x="0" y="3712"/>
                  </a:lnTo>
                  <a:lnTo>
                    <a:pt x="2292" y="2387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7616280" y="846936"/>
              <a:ext cx="45582" cy="151944"/>
            </a:xfrm>
            <a:custGeom>
              <a:avLst/>
              <a:gdLst/>
              <a:ahLst/>
              <a:cxnLst/>
              <a:rect l="l" t="t" r="r" b="b"/>
              <a:pathLst>
                <a:path w="525" h="1750" extrusionOk="0">
                  <a:moveTo>
                    <a:pt x="524" y="0"/>
                  </a:moveTo>
                  <a:lnTo>
                    <a:pt x="1" y="291"/>
                  </a:lnTo>
                  <a:lnTo>
                    <a:pt x="1" y="1750"/>
                  </a:lnTo>
                  <a:lnTo>
                    <a:pt x="524" y="145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7616280" y="846936"/>
              <a:ext cx="45582" cy="151944"/>
            </a:xfrm>
            <a:custGeom>
              <a:avLst/>
              <a:gdLst/>
              <a:ahLst/>
              <a:cxnLst/>
              <a:rect l="l" t="t" r="r" b="b"/>
              <a:pathLst>
                <a:path w="525" h="1750" extrusionOk="0">
                  <a:moveTo>
                    <a:pt x="524" y="0"/>
                  </a:moveTo>
                  <a:lnTo>
                    <a:pt x="447" y="43"/>
                  </a:lnTo>
                  <a:lnTo>
                    <a:pt x="447" y="1392"/>
                  </a:lnTo>
                  <a:lnTo>
                    <a:pt x="1" y="1645"/>
                  </a:lnTo>
                  <a:lnTo>
                    <a:pt x="1" y="1750"/>
                  </a:lnTo>
                  <a:lnTo>
                    <a:pt x="524" y="145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7616280" y="967709"/>
              <a:ext cx="45582" cy="31170"/>
            </a:xfrm>
            <a:custGeom>
              <a:avLst/>
              <a:gdLst/>
              <a:ahLst/>
              <a:cxnLst/>
              <a:rect l="l" t="t" r="r" b="b"/>
              <a:pathLst>
                <a:path w="525" h="359" extrusionOk="0">
                  <a:moveTo>
                    <a:pt x="447" y="1"/>
                  </a:moveTo>
                  <a:lnTo>
                    <a:pt x="1" y="254"/>
                  </a:lnTo>
                  <a:lnTo>
                    <a:pt x="1" y="359"/>
                  </a:lnTo>
                  <a:lnTo>
                    <a:pt x="524" y="6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7447581" y="988373"/>
              <a:ext cx="261423" cy="156025"/>
            </a:xfrm>
            <a:custGeom>
              <a:avLst/>
              <a:gdLst/>
              <a:ahLst/>
              <a:cxnLst/>
              <a:rect l="l" t="t" r="r" b="b"/>
              <a:pathLst>
                <a:path w="3011" h="1797" extrusionOk="0">
                  <a:moveTo>
                    <a:pt x="2830" y="0"/>
                  </a:moveTo>
                  <a:lnTo>
                    <a:pt x="0" y="1635"/>
                  </a:lnTo>
                  <a:lnTo>
                    <a:pt x="0" y="1796"/>
                  </a:lnTo>
                  <a:lnTo>
                    <a:pt x="3010" y="56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88262C1-3CE0-2809-4169-DA457758D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880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情境介紹</a:t>
            </a:r>
            <a:endParaRPr lang="en" altLang="zh-TW" sz="2800" dirty="0"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1</a:t>
            </a:fld>
            <a:endParaRPr kumimoji="1" lang="zh-TW" altLang="en-US"/>
          </a:p>
        </p:txBody>
      </p:sp>
      <p:pic>
        <p:nvPicPr>
          <p:cNvPr id="2060" name="Picture 12" descr="老舊公寓增設電梯新北最高補助320萬- 生活- 自由時報電子報">
            <a:extLst>
              <a:ext uri="{FF2B5EF4-FFF2-40B4-BE49-F238E27FC236}">
                <a16:creationId xmlns:a16="http://schemas.microsoft.com/office/drawing/2014/main" id="{AD477F72-4C80-444E-8C47-2437DB0E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29" y="366043"/>
            <a:ext cx="3249324" cy="433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C73B8CB2-8819-4666-998C-125A6C5594CA}"/>
              </a:ext>
            </a:extLst>
          </p:cNvPr>
          <p:cNvGrpSpPr/>
          <p:nvPr/>
        </p:nvGrpSpPr>
        <p:grpSpPr>
          <a:xfrm>
            <a:off x="6242657" y="2145921"/>
            <a:ext cx="2758743" cy="2758660"/>
            <a:chOff x="6183517" y="1939815"/>
            <a:chExt cx="2758743" cy="2758660"/>
          </a:xfrm>
        </p:grpSpPr>
        <p:pic>
          <p:nvPicPr>
            <p:cNvPr id="2062" name="Picture 14" descr="影像及聲音門口對講機設備資料- 台中弱電| 監視器安裝| 廣播音響- 巨和科技">
              <a:extLst>
                <a:ext uri="{FF2B5EF4-FFF2-40B4-BE49-F238E27FC236}">
                  <a16:creationId xmlns:a16="http://schemas.microsoft.com/office/drawing/2014/main" id="{75DEF00B-07AE-4569-B7EE-32F18A7C7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517" y="1939815"/>
              <a:ext cx="2691600" cy="201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爆炸: 八角 13">
              <a:extLst>
                <a:ext uri="{FF2B5EF4-FFF2-40B4-BE49-F238E27FC236}">
                  <a16:creationId xmlns:a16="http://schemas.microsoft.com/office/drawing/2014/main" id="{54BC077D-DA80-4546-BD75-CC228E4DC87D}"/>
                </a:ext>
              </a:extLst>
            </p:cNvPr>
            <p:cNvSpPr/>
            <p:nvPr/>
          </p:nvSpPr>
          <p:spPr>
            <a:xfrm>
              <a:off x="7316660" y="3184635"/>
              <a:ext cx="1625600" cy="1513840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/>
                <a:t>壞掉</a:t>
              </a: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03AE99-C8F3-4A0B-B08D-C145D818F193}"/>
              </a:ext>
            </a:extLst>
          </p:cNvPr>
          <p:cNvSpPr txBox="1"/>
          <p:nvPr/>
        </p:nvSpPr>
        <p:spPr>
          <a:xfrm>
            <a:off x="6402872" y="834639"/>
            <a:ext cx="2031325" cy="78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好想吃外送</a:t>
            </a:r>
            <a:endParaRPr lang="en-US" altLang="zh-TW" sz="16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但是大門電鎖壞掉了</a:t>
            </a:r>
          </a:p>
        </p:txBody>
      </p:sp>
      <p:pic>
        <p:nvPicPr>
          <p:cNvPr id="2066" name="Picture 18" descr="請外送員送上4樓！女備註「多2字」遭回嘴| NOWnews 今日新聞| LINE TODAY">
            <a:extLst>
              <a:ext uri="{FF2B5EF4-FFF2-40B4-BE49-F238E27FC236}">
                <a16:creationId xmlns:a16="http://schemas.microsoft.com/office/drawing/2014/main" id="{F99AEAC0-4715-4458-8C29-17F66D21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0" y="1255625"/>
            <a:ext cx="2593429" cy="19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83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情境介紹</a:t>
            </a:r>
            <a:endParaRPr lang="en" altLang="zh-TW" sz="2800" dirty="0"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2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E7E5739-565E-461C-ABB8-55F375409ABA}"/>
              </a:ext>
            </a:extLst>
          </p:cNvPr>
          <p:cNvGrpSpPr/>
          <p:nvPr/>
        </p:nvGrpSpPr>
        <p:grpSpPr>
          <a:xfrm>
            <a:off x="1334363" y="1017725"/>
            <a:ext cx="6086475" cy="3982200"/>
            <a:chOff x="1334363" y="1017725"/>
            <a:chExt cx="6086475" cy="3982200"/>
          </a:xfrm>
        </p:grpSpPr>
        <p:pic>
          <p:nvPicPr>
            <p:cNvPr id="10242" name="Picture 2" descr="翻譯我不想用它- 梗圖板| Dcard">
              <a:extLst>
                <a:ext uri="{FF2B5EF4-FFF2-40B4-BE49-F238E27FC236}">
                  <a16:creationId xmlns:a16="http://schemas.microsoft.com/office/drawing/2014/main" id="{A891C543-16F6-453B-88F3-FEB0486EAE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14"/>
            <a:stretch/>
          </p:blipFill>
          <p:spPr bwMode="auto">
            <a:xfrm>
              <a:off x="1334363" y="1017725"/>
              <a:ext cx="6086475" cy="398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B71E1F73-0A1D-4C69-8827-7AD53E7B0B8F}"/>
                </a:ext>
              </a:extLst>
            </p:cNvPr>
            <p:cNvSpPr txBox="1"/>
            <p:nvPr/>
          </p:nvSpPr>
          <p:spPr>
            <a:xfrm rot="21385329">
              <a:off x="4693920" y="1760004"/>
              <a:ext cx="1964561" cy="1132490"/>
            </a:xfrm>
            <a:prstGeom prst="rect">
              <a:avLst/>
            </a:prstGeom>
            <a:solidFill>
              <a:srgbClr val="5B7AA8"/>
            </a:solidFill>
          </p:spPr>
          <p:txBody>
            <a:bodyPr wrap="square" rtlCol="0">
              <a:spAutoFit/>
            </a:bodyPr>
            <a:lstStyle/>
            <a:p>
              <a:pPr mar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solidFill>
                    <a:srgbClr val="F0FBF9"/>
                  </a:solidFill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還沒寫完的</a:t>
              </a:r>
              <a:endParaRPr lang="en-US" altLang="zh-TW" sz="2400" b="1" dirty="0">
                <a:solidFill>
                  <a:srgbClr val="F0FBF9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solidFill>
                    <a:srgbClr val="F0FBF9"/>
                  </a:solidFill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論文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DD79E0B-8237-45B9-84EA-A87FCDB7DCFE}"/>
              </a:ext>
            </a:extLst>
          </p:cNvPr>
          <p:cNvGrpSpPr/>
          <p:nvPr/>
        </p:nvGrpSpPr>
        <p:grpSpPr>
          <a:xfrm>
            <a:off x="1334363" y="975750"/>
            <a:ext cx="2546438" cy="831255"/>
            <a:chOff x="1334363" y="975750"/>
            <a:chExt cx="2546438" cy="83125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A647B77-6828-46B8-A44E-50304FD2F9E7}"/>
                </a:ext>
              </a:extLst>
            </p:cNvPr>
            <p:cNvSpPr txBox="1"/>
            <p:nvPr/>
          </p:nvSpPr>
          <p:spPr>
            <a:xfrm>
              <a:off x="1559332" y="1183905"/>
              <a:ext cx="2321469" cy="45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你的外送到囉</a:t>
              </a:r>
              <a:r>
                <a:rPr lang="en-US" altLang="zh-TW" sz="1800" b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,</a:t>
              </a:r>
              <a:r>
                <a:rPr lang="zh-TW" altLang="en-US" sz="1800" b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幫開門</a:t>
              </a: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5E0156FE-340D-4773-85D7-D720E8A996B1}"/>
                </a:ext>
              </a:extLst>
            </p:cNvPr>
            <p:cNvCxnSpPr/>
            <p:nvPr/>
          </p:nvCxnSpPr>
          <p:spPr>
            <a:xfrm flipV="1">
              <a:off x="1334363" y="975750"/>
              <a:ext cx="388799" cy="3054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BF7D043-6FF8-402A-BA62-0A0D0E38B11F}"/>
                </a:ext>
              </a:extLst>
            </p:cNvPr>
            <p:cNvCxnSpPr>
              <a:cxnSpLocks/>
            </p:cNvCxnSpPr>
            <p:nvPr/>
          </p:nvCxnSpPr>
          <p:spPr>
            <a:xfrm>
              <a:off x="1334363" y="1569479"/>
              <a:ext cx="451237" cy="2375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81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物件介紹</a:t>
            </a:r>
            <a:endParaRPr lang="en" altLang="zh-TW" sz="2800" dirty="0"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3</a:t>
            </a:fld>
            <a:endParaRPr kumimoji="1"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B9BAB9D6-AC29-4557-9A2F-781D83C6BB61}"/>
              </a:ext>
            </a:extLst>
          </p:cNvPr>
          <p:cNvGrpSpPr/>
          <p:nvPr/>
        </p:nvGrpSpPr>
        <p:grpSpPr>
          <a:xfrm>
            <a:off x="296994" y="1249378"/>
            <a:ext cx="2732724" cy="3517885"/>
            <a:chOff x="217739" y="995201"/>
            <a:chExt cx="2732724" cy="3517885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AB94C340-531B-4108-BB68-793C3E34E0F2}"/>
                </a:ext>
              </a:extLst>
            </p:cNvPr>
            <p:cNvSpPr txBox="1"/>
            <p:nvPr/>
          </p:nvSpPr>
          <p:spPr>
            <a:xfrm>
              <a:off x="1674108" y="995201"/>
              <a:ext cx="954108" cy="497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門口機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38E3F8C-9082-4C01-8983-980A717DC662}"/>
                </a:ext>
              </a:extLst>
            </p:cNvPr>
            <p:cNvSpPr txBox="1"/>
            <p:nvPr/>
          </p:nvSpPr>
          <p:spPr>
            <a:xfrm>
              <a:off x="414883" y="1002709"/>
              <a:ext cx="954108" cy="497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室內</a:t>
              </a:r>
              <a:r>
                <a:rPr lang="zh-TW" altLang="en-US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B47C0940-8FF4-4750-B4AE-A6DE934652E9}"/>
                </a:ext>
              </a:extLst>
            </p:cNvPr>
            <p:cNvGrpSpPr/>
            <p:nvPr/>
          </p:nvGrpSpPr>
          <p:grpSpPr>
            <a:xfrm>
              <a:off x="217739" y="1485137"/>
              <a:ext cx="2732724" cy="3027949"/>
              <a:chOff x="217739" y="1485137"/>
              <a:chExt cx="2732724" cy="3027949"/>
            </a:xfrm>
          </p:grpSpPr>
          <p:pic>
            <p:nvPicPr>
              <p:cNvPr id="2050" name="Picture 2" descr="明谷對講機維修的價格推薦- 2024年12月| 比價比個夠BigGo">
                <a:extLst>
                  <a:ext uri="{FF2B5EF4-FFF2-40B4-BE49-F238E27FC236}">
                    <a16:creationId xmlns:a16="http://schemas.microsoft.com/office/drawing/2014/main" id="{3ABBDF6F-F6E4-4A89-9F79-A6DA1218E9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739" y="1485137"/>
                <a:ext cx="2732724" cy="3027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" name="直線單箭頭接點 3">
                <a:extLst>
                  <a:ext uri="{FF2B5EF4-FFF2-40B4-BE49-F238E27FC236}">
                    <a16:creationId xmlns:a16="http://schemas.microsoft.com/office/drawing/2014/main" id="{43E0C5FB-E8D1-488E-A071-D66E6361EAFE}"/>
                  </a:ext>
                </a:extLst>
              </p:cNvPr>
              <p:cNvCxnSpPr/>
              <p:nvPr/>
            </p:nvCxnSpPr>
            <p:spPr>
              <a:xfrm>
                <a:off x="2181600" y="1535537"/>
                <a:ext cx="0" cy="51646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CCFE34BD-4BD6-441F-9C8D-E46757C4B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000" y="1500153"/>
                <a:ext cx="0" cy="17969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D49F9FB-A4AF-48E9-B231-8AAE4B852F2D}"/>
              </a:ext>
            </a:extLst>
          </p:cNvPr>
          <p:cNvGrpSpPr/>
          <p:nvPr/>
        </p:nvGrpSpPr>
        <p:grpSpPr>
          <a:xfrm>
            <a:off x="3205638" y="2782492"/>
            <a:ext cx="2732724" cy="1984771"/>
            <a:chOff x="4158336" y="2410445"/>
            <a:chExt cx="2732724" cy="1984771"/>
          </a:xfrm>
        </p:grpSpPr>
        <p:pic>
          <p:nvPicPr>
            <p:cNvPr id="2052" name="Picture 4" descr="Bird 鳥牌電鎖– 電鎖｜ 喬城五金">
              <a:extLst>
                <a:ext uri="{FF2B5EF4-FFF2-40B4-BE49-F238E27FC236}">
                  <a16:creationId xmlns:a16="http://schemas.microsoft.com/office/drawing/2014/main" id="{4A04EDB2-F925-4DD5-A17F-78EFF29585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7" t="22227" r="10439" b="37697"/>
            <a:stretch/>
          </p:blipFill>
          <p:spPr bwMode="auto">
            <a:xfrm>
              <a:off x="4158336" y="2952028"/>
              <a:ext cx="2732724" cy="144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4E97CBC-B77A-4E4B-8C2D-FD5D47E91102}"/>
                </a:ext>
              </a:extLst>
            </p:cNvPr>
            <p:cNvSpPr txBox="1"/>
            <p:nvPr/>
          </p:nvSpPr>
          <p:spPr>
            <a:xfrm>
              <a:off x="4534683" y="2410445"/>
              <a:ext cx="1980029" cy="497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電鎖（便當鎖）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F01D8D4-73D7-42DC-9B41-53CDB1341811}"/>
              </a:ext>
            </a:extLst>
          </p:cNvPr>
          <p:cNvGrpSpPr/>
          <p:nvPr/>
        </p:nvGrpSpPr>
        <p:grpSpPr>
          <a:xfrm>
            <a:off x="3302522" y="1004653"/>
            <a:ext cx="2578796" cy="1679046"/>
            <a:chOff x="5845204" y="573119"/>
            <a:chExt cx="2578796" cy="1679046"/>
          </a:xfrm>
        </p:grpSpPr>
        <p:pic>
          <p:nvPicPr>
            <p:cNvPr id="20" name="Picture 16" descr="新霖材料} 一路繼電器模組可高/低電位觸發適用各動電路控制用arduino 樹莓派繼電器模組另有2入| 蝦皮購物">
              <a:extLst>
                <a:ext uri="{FF2B5EF4-FFF2-40B4-BE49-F238E27FC236}">
                  <a16:creationId xmlns:a16="http://schemas.microsoft.com/office/drawing/2014/main" id="{DB0773F1-87FC-4A74-80D5-C94B706B4F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410" b="11721"/>
            <a:stretch/>
          </p:blipFill>
          <p:spPr bwMode="auto">
            <a:xfrm>
              <a:off x="5845204" y="1017725"/>
              <a:ext cx="2578796" cy="1234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2653BB8-A953-402F-B031-1F7D30BED60E}"/>
                </a:ext>
              </a:extLst>
            </p:cNvPr>
            <p:cNvSpPr txBox="1"/>
            <p:nvPr/>
          </p:nvSpPr>
          <p:spPr>
            <a:xfrm>
              <a:off x="5940838" y="573119"/>
              <a:ext cx="2204450" cy="497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</a:t>
              </a:r>
              <a:r>
                <a:rPr lang="zh-TW" altLang="en-US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路</a:t>
              </a:r>
              <a:r>
                <a:rPr lang="en-US" altLang="zh-TW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5V</a:t>
              </a:r>
              <a:r>
                <a:rPr lang="zh-TW" altLang="en-US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繼電器模組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FF46F76-2168-4ECA-B570-98C905BFC9FD}"/>
              </a:ext>
            </a:extLst>
          </p:cNvPr>
          <p:cNvGrpSpPr/>
          <p:nvPr/>
        </p:nvGrpSpPr>
        <p:grpSpPr>
          <a:xfrm>
            <a:off x="5938362" y="1449259"/>
            <a:ext cx="3050836" cy="2786087"/>
            <a:chOff x="6167451" y="2047945"/>
            <a:chExt cx="3050836" cy="2786087"/>
          </a:xfrm>
        </p:grpSpPr>
        <p:pic>
          <p:nvPicPr>
            <p:cNvPr id="2056" name="Picture 8" descr="(Pi 4/4G) Raspberry Pi 4 Model B / 4GB 樹莓派開發板 | SBC | 官方 原廠 樹梅派 4 代 | Pi 4B  | Pi4B | 4G（英國製 UK 製）">
              <a:extLst>
                <a:ext uri="{FF2B5EF4-FFF2-40B4-BE49-F238E27FC236}">
                  <a16:creationId xmlns:a16="http://schemas.microsoft.com/office/drawing/2014/main" id="{214798CC-ABB5-4C94-8E60-1C8E45C1C4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0" t="13271" r="12292" b="14730"/>
            <a:stretch/>
          </p:blipFill>
          <p:spPr bwMode="auto">
            <a:xfrm>
              <a:off x="6879269" y="2478620"/>
              <a:ext cx="1627200" cy="2355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68E0235-43E5-4166-883D-987E75FE6DC4}"/>
                </a:ext>
              </a:extLst>
            </p:cNvPr>
            <p:cNvSpPr txBox="1"/>
            <p:nvPr/>
          </p:nvSpPr>
          <p:spPr>
            <a:xfrm>
              <a:off x="6167451" y="2047945"/>
              <a:ext cx="3050836" cy="497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altLang="zh-TW" sz="2000" b="1" dirty="0"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Raspberry Pi 4 Model B</a:t>
              </a:r>
              <a:endParaRPr lang="zh-TW" altLang="en-US" sz="20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4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rgbClr val="0D0D0D"/>
                </a:solidFill>
                <a:effectLst/>
                <a:latin typeface="Microsoft JhengHei"/>
                <a:ea typeface="Microsoft JhengHei"/>
              </a:rPr>
              <a:t>一般應用情境</a:t>
            </a:r>
            <a:endParaRPr lang="en" altLang="zh-TW" sz="2800" dirty="0">
              <a:solidFill>
                <a:schemeClr val="tx2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4</a:t>
            </a:fld>
            <a:endParaRPr kumimoji="1"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767E370-DC0C-4971-A214-7DA247ED1C61}"/>
              </a:ext>
            </a:extLst>
          </p:cNvPr>
          <p:cNvGrpSpPr/>
          <p:nvPr/>
        </p:nvGrpSpPr>
        <p:grpSpPr>
          <a:xfrm>
            <a:off x="285067" y="1538827"/>
            <a:ext cx="4798550" cy="3298812"/>
            <a:chOff x="1659400" y="1399663"/>
            <a:chExt cx="4798550" cy="3298812"/>
          </a:xfrm>
        </p:grpSpPr>
        <p:pic>
          <p:nvPicPr>
            <p:cNvPr id="3074" name="Picture 2" descr="明谷牌全新MG-101AB， 一對一對講機，有門口機型，有開電鎖功能-01 | Yahoo奇摩拍賣">
              <a:extLst>
                <a:ext uri="{FF2B5EF4-FFF2-40B4-BE49-F238E27FC236}">
                  <a16:creationId xmlns:a16="http://schemas.microsoft.com/office/drawing/2014/main" id="{084274D7-46CB-4715-BE81-D99689748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9400" y="1399663"/>
              <a:ext cx="4798550" cy="3298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B77EBAD-7596-4F3F-BC89-C33F7DD7392E}"/>
                </a:ext>
              </a:extLst>
            </p:cNvPr>
            <p:cNvSpPr/>
            <p:nvPr/>
          </p:nvSpPr>
          <p:spPr>
            <a:xfrm>
              <a:off x="3169920" y="3889248"/>
              <a:ext cx="1231392" cy="627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Picture 4" descr="明谷、明治門口機與電鎖問題- 自動控制- 痞酷網_PIGOO - 手機版- Powered by Discuz!">
            <a:extLst>
              <a:ext uri="{FF2B5EF4-FFF2-40B4-BE49-F238E27FC236}">
                <a16:creationId xmlns:a16="http://schemas.microsoft.com/office/drawing/2014/main" id="{7F9309D4-1D47-4CCE-83AA-F9FE79303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80" y="587375"/>
            <a:ext cx="3467008" cy="26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电感器线- 科技图标">
            <a:extLst>
              <a:ext uri="{FF2B5EF4-FFF2-40B4-BE49-F238E27FC236}">
                <a16:creationId xmlns:a16="http://schemas.microsoft.com/office/drawing/2014/main" id="{90B72C7E-75E7-4116-AEA2-E95A7D36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887" y="3770508"/>
            <a:ext cx="614023" cy="61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5FE2804-B66D-4F2E-A21F-FD18FC5E860A}"/>
              </a:ext>
            </a:extLst>
          </p:cNvPr>
          <p:cNvCxnSpPr>
            <a:cxnSpLocks/>
          </p:cNvCxnSpPr>
          <p:nvPr/>
        </p:nvCxnSpPr>
        <p:spPr>
          <a:xfrm>
            <a:off x="7470258" y="4521851"/>
            <a:ext cx="0" cy="241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505022A-D147-40A8-99F2-844D451A3B96}"/>
              </a:ext>
            </a:extLst>
          </p:cNvPr>
          <p:cNvSpPr/>
          <p:nvPr/>
        </p:nvSpPr>
        <p:spPr>
          <a:xfrm>
            <a:off x="5407200" y="3369600"/>
            <a:ext cx="3261600" cy="1397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96547EB7-D7A2-46EA-903C-8FD70D85754C}"/>
              </a:ext>
            </a:extLst>
          </p:cNvPr>
          <p:cNvCxnSpPr>
            <a:cxnSpLocks/>
          </p:cNvCxnSpPr>
          <p:nvPr/>
        </p:nvCxnSpPr>
        <p:spPr>
          <a:xfrm rot="10800000">
            <a:off x="5549900" y="4030980"/>
            <a:ext cx="1920358" cy="490870"/>
          </a:xfrm>
          <a:prstGeom prst="bentConnector3">
            <a:avLst>
              <a:gd name="adj1" fmla="val 1025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B1A0218-6979-4578-B984-DBFD1582F788}"/>
              </a:ext>
            </a:extLst>
          </p:cNvPr>
          <p:cNvSpPr txBox="1"/>
          <p:nvPr/>
        </p:nvSpPr>
        <p:spPr>
          <a:xfrm>
            <a:off x="7098420" y="4451202"/>
            <a:ext cx="346570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EL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16E00035-90AF-4EE4-84EF-146604947CF0}"/>
              </a:ext>
            </a:extLst>
          </p:cNvPr>
          <p:cNvCxnSpPr>
            <a:cxnSpLocks/>
          </p:cNvCxnSpPr>
          <p:nvPr/>
        </p:nvCxnSpPr>
        <p:spPr>
          <a:xfrm>
            <a:off x="6118860" y="4036695"/>
            <a:ext cx="1552830" cy="711216"/>
          </a:xfrm>
          <a:prstGeom prst="bentConnector3">
            <a:avLst>
              <a:gd name="adj1" fmla="val 1001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02BBA89-BE19-4D24-A0DF-6237B5C92700}"/>
              </a:ext>
            </a:extLst>
          </p:cNvPr>
          <p:cNvSpPr txBox="1"/>
          <p:nvPr/>
        </p:nvSpPr>
        <p:spPr>
          <a:xfrm>
            <a:off x="7642666" y="4451201"/>
            <a:ext cx="394660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76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rgbClr val="0D0D0D"/>
                </a:solidFill>
                <a:ea typeface="Microsoft JhengHei"/>
              </a:rPr>
              <a:t>接線說明</a:t>
            </a:r>
            <a:endParaRPr lang="en" altLang="zh-TW" sz="2800" dirty="0">
              <a:solidFill>
                <a:schemeClr val="tx2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1032" name="Picture 8" descr="明谷牌-監控設備-系統器材-桃園監視器">
            <a:extLst>
              <a:ext uri="{FF2B5EF4-FFF2-40B4-BE49-F238E27FC236}">
                <a16:creationId xmlns:a16="http://schemas.microsoft.com/office/drawing/2014/main" id="{5B17B021-3286-4C4C-87D7-EDD0B2E2F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0"/>
          <a:stretch/>
        </p:blipFill>
        <p:spPr bwMode="auto">
          <a:xfrm>
            <a:off x="3710317" y="95868"/>
            <a:ext cx="3480114" cy="18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291D9C52-E8E9-4F08-B93F-7BA010824695}"/>
              </a:ext>
            </a:extLst>
          </p:cNvPr>
          <p:cNvGrpSpPr/>
          <p:nvPr/>
        </p:nvGrpSpPr>
        <p:grpSpPr>
          <a:xfrm>
            <a:off x="564811" y="1636570"/>
            <a:ext cx="7644795" cy="3343862"/>
            <a:chOff x="564811" y="1636570"/>
            <a:chExt cx="7644795" cy="3343862"/>
          </a:xfrm>
        </p:grpSpPr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F81AF8EE-A9D0-4EFC-AEDA-473EAAF0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7733" y="2255572"/>
              <a:ext cx="1528963" cy="2038157"/>
            </a:xfrm>
            <a:prstGeom prst="rect">
              <a:avLst/>
            </a:prstGeom>
          </p:spPr>
        </p:pic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FC2CFDC0-7E83-429A-8687-B24971857F2F}"/>
                </a:ext>
              </a:extLst>
            </p:cNvPr>
            <p:cNvGrpSpPr/>
            <p:nvPr/>
          </p:nvGrpSpPr>
          <p:grpSpPr>
            <a:xfrm>
              <a:off x="564811" y="1636570"/>
              <a:ext cx="7644795" cy="3343862"/>
              <a:chOff x="564811" y="1636570"/>
              <a:chExt cx="7644795" cy="3343862"/>
            </a:xfrm>
          </p:grpSpPr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F016459B-B2A7-46A5-90A4-075D9381B2DF}"/>
                  </a:ext>
                </a:extLst>
              </p:cNvPr>
              <p:cNvGrpSpPr/>
              <p:nvPr/>
            </p:nvGrpSpPr>
            <p:grpSpPr>
              <a:xfrm>
                <a:off x="5813293" y="2372807"/>
                <a:ext cx="2396313" cy="2195513"/>
                <a:chOff x="6288493" y="2571750"/>
                <a:chExt cx="2396313" cy="2195513"/>
              </a:xfrm>
            </p:grpSpPr>
            <p:pic>
              <p:nvPicPr>
                <p:cNvPr id="4100" name="Picture 4" descr="明谷、明治門口機與電鎖問題- 自動控制- 痞酷網_PIGOO - 手機版- Powered by Discuz!">
                  <a:extLst>
                    <a:ext uri="{FF2B5EF4-FFF2-40B4-BE49-F238E27FC236}">
                      <a16:creationId xmlns:a16="http://schemas.microsoft.com/office/drawing/2014/main" id="{E61405B3-63F0-4CC3-88C1-DBC5F4D3E0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8493" y="2571750"/>
                  <a:ext cx="2396313" cy="17976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5F888651-5498-48FB-A3BD-F028914669DE}"/>
                    </a:ext>
                  </a:extLst>
                </p:cNvPr>
                <p:cNvSpPr txBox="1"/>
                <p:nvPr/>
              </p:nvSpPr>
              <p:spPr>
                <a:xfrm>
                  <a:off x="7222057" y="4431850"/>
                  <a:ext cx="1095173" cy="335413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 marL="0" indent="0" algn="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TW" sz="1200" dirty="0">
                      <a:solidFill>
                        <a:schemeClr val="bg1"/>
                      </a:solidFill>
                      <a:effectLst/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EL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effectLst/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　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effectLst/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A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Ｃ</a:t>
                  </a:r>
                  <a:r>
                    <a:rPr lang="zh-TW" altLang="en-US" sz="1200" dirty="0">
                      <a:solidFill>
                        <a:schemeClr val="bg1"/>
                      </a:solidFill>
                      <a:effectLst/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　</a:t>
                  </a:r>
                  <a:r>
                    <a:rPr lang="en-US" altLang="zh-TW" sz="1200" dirty="0">
                      <a:solidFill>
                        <a:schemeClr val="bg1"/>
                      </a:solidFill>
                      <a:effectLst/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PT</a:t>
                  </a:r>
                  <a:endParaRPr lang="zh-TW" altLang="en-US" sz="1200" dirty="0">
                    <a:solidFill>
                      <a:schemeClr val="bg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cxnSp>
              <p:nvCxnSpPr>
                <p:cNvPr id="11" name="接點: 肘形 10">
                  <a:extLst>
                    <a:ext uri="{FF2B5EF4-FFF2-40B4-BE49-F238E27FC236}">
                      <a16:creationId xmlns:a16="http://schemas.microsoft.com/office/drawing/2014/main" id="{35E710B4-B469-412E-A96D-0043A4C84276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7330440" y="4187190"/>
                  <a:ext cx="289560" cy="228600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接點: 肘形 13">
                  <a:extLst>
                    <a:ext uri="{FF2B5EF4-FFF2-40B4-BE49-F238E27FC236}">
                      <a16:creationId xmlns:a16="http://schemas.microsoft.com/office/drawing/2014/main" id="{A74F0D5F-6270-432E-A6E2-4D13B832B492}"/>
                    </a:ext>
                  </a:extLst>
                </p:cNvPr>
                <p:cNvCxnSpPr/>
                <p:nvPr/>
              </p:nvCxnSpPr>
              <p:spPr>
                <a:xfrm rot="16200000" flipV="1">
                  <a:off x="7888447" y="4216427"/>
                  <a:ext cx="274637" cy="156210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單箭頭接點 15">
                  <a:extLst>
                    <a:ext uri="{FF2B5EF4-FFF2-40B4-BE49-F238E27FC236}">
                      <a16:creationId xmlns:a16="http://schemas.microsoft.com/office/drawing/2014/main" id="{7BB983FF-456E-4EF2-B4C1-BA5C8EEEB86F}"/>
                    </a:ext>
                  </a:extLst>
                </p:cNvPr>
                <p:cNvCxnSpPr>
                  <a:cxnSpLocks/>
                  <a:stCxn id="5" idx="0"/>
                </p:cNvCxnSpPr>
                <p:nvPr/>
              </p:nvCxnSpPr>
              <p:spPr>
                <a:xfrm flipV="1">
                  <a:off x="7769644" y="4156712"/>
                  <a:ext cx="0" cy="2751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5A6B3C24-A2C8-4B16-B8E4-3651B9339C5C}"/>
                  </a:ext>
                </a:extLst>
              </p:cNvPr>
              <p:cNvGrpSpPr/>
              <p:nvPr/>
            </p:nvGrpSpPr>
            <p:grpSpPr>
              <a:xfrm>
                <a:off x="564811" y="1636570"/>
                <a:ext cx="3354940" cy="2931750"/>
                <a:chOff x="3584602" y="1575209"/>
                <a:chExt cx="3354940" cy="2931750"/>
              </a:xfrm>
            </p:grpSpPr>
            <p:pic>
              <p:nvPicPr>
                <p:cNvPr id="4098" name="Picture 2" descr="明谷牌全新MG-101AB， 一對一對講機，有門口機型，有開電鎖功能-01 | Yahoo奇摩拍賣">
                  <a:extLst>
                    <a:ext uri="{FF2B5EF4-FFF2-40B4-BE49-F238E27FC236}">
                      <a16:creationId xmlns:a16="http://schemas.microsoft.com/office/drawing/2014/main" id="{D7542DD8-F74C-4262-82E6-C26C5630B3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4602" y="1575209"/>
                  <a:ext cx="1712902" cy="2931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D4A0EA2C-7BE6-4F13-B16D-BA6DAF5EFB52}"/>
                    </a:ext>
                  </a:extLst>
                </p:cNvPr>
                <p:cNvSpPr txBox="1"/>
                <p:nvPr/>
              </p:nvSpPr>
              <p:spPr>
                <a:xfrm>
                  <a:off x="4871018" y="2521539"/>
                  <a:ext cx="614620" cy="151689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TW" sz="1050" dirty="0">
                      <a:solidFill>
                        <a:schemeClr val="bg1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T</a:t>
                  </a:r>
                </a:p>
                <a:p>
                  <a:pPr mar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TW" sz="1050" dirty="0">
                      <a:solidFill>
                        <a:schemeClr val="bg1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R</a:t>
                  </a:r>
                </a:p>
                <a:p>
                  <a:pPr mar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TW" sz="1050" dirty="0">
                      <a:solidFill>
                        <a:schemeClr val="bg1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SP</a:t>
                  </a:r>
                </a:p>
                <a:p>
                  <a:pPr mar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TW" sz="1050" dirty="0">
                      <a:solidFill>
                        <a:schemeClr val="bg1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AC</a:t>
                  </a:r>
                </a:p>
                <a:p>
                  <a:pPr mar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TW" sz="1050" dirty="0">
                      <a:solidFill>
                        <a:schemeClr val="bg1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EL</a:t>
                  </a:r>
                </a:p>
                <a:p>
                  <a:pPr mar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TW" sz="1050" dirty="0">
                      <a:solidFill>
                        <a:schemeClr val="bg1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PT</a:t>
                  </a:r>
                </a:p>
              </p:txBody>
            </p:sp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CB6FE26C-D12A-4786-A273-B2FC1FD48FDF}"/>
                    </a:ext>
                  </a:extLst>
                </p:cNvPr>
                <p:cNvSpPr txBox="1"/>
                <p:nvPr/>
              </p:nvSpPr>
              <p:spPr>
                <a:xfrm>
                  <a:off x="6514199" y="2989026"/>
                  <a:ext cx="425343" cy="54739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mar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TW" sz="1050" dirty="0">
                      <a:solidFill>
                        <a:schemeClr val="bg1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T</a:t>
                  </a:r>
                </a:p>
                <a:p>
                  <a:pPr mar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zh-TW" sz="1050" dirty="0">
                      <a:solidFill>
                        <a:schemeClr val="bg1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R</a:t>
                  </a:r>
                </a:p>
              </p:txBody>
            </p:sp>
          </p:grp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1A1C6DCC-34E2-4CE2-891E-24598BF4C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720" y="4568320"/>
                <a:ext cx="220" cy="14592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340F05D0-F913-4DD4-8D03-F01BC8802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4444" y="4568320"/>
                <a:ext cx="0" cy="2983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2F5D5F23-88EA-4A3C-9AEF-3CB2EF170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9515" y="4568320"/>
                <a:ext cx="14869" cy="41211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5" name="接點: 肘形 24">
                <a:extLst>
                  <a:ext uri="{FF2B5EF4-FFF2-40B4-BE49-F238E27FC236}">
                    <a16:creationId xmlns:a16="http://schemas.microsoft.com/office/drawing/2014/main" id="{A3423F4F-A1B1-483A-801D-F2A456DF0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5847" y="3957767"/>
                <a:ext cx="5178537" cy="1022665"/>
              </a:xfrm>
              <a:prstGeom prst="bentConnector3">
                <a:avLst>
                  <a:gd name="adj1" fmla="val 2913"/>
                </a:avLst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6" name="接點: 肘形 35">
                <a:extLst>
                  <a:ext uri="{FF2B5EF4-FFF2-40B4-BE49-F238E27FC236}">
                    <a16:creationId xmlns:a16="http://schemas.microsoft.com/office/drawing/2014/main" id="{9B2BF82C-6B62-4DA5-8BF8-0B49BE858B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1072" y="3724656"/>
                <a:ext cx="4402328" cy="984504"/>
              </a:xfrm>
              <a:prstGeom prst="bentConnector3">
                <a:avLst>
                  <a:gd name="adj1" fmla="val 776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接點: 肘形 39">
                <a:extLst>
                  <a:ext uri="{FF2B5EF4-FFF2-40B4-BE49-F238E27FC236}">
                    <a16:creationId xmlns:a16="http://schemas.microsoft.com/office/drawing/2014/main" id="{90CD9D5B-A27D-478A-8F14-D693BCAB27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187728" y="3756775"/>
                <a:ext cx="1107951" cy="536214"/>
              </a:xfrm>
              <a:prstGeom prst="bentConnector3">
                <a:avLst>
                  <a:gd name="adj1" fmla="val -61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弧形 38">
                <a:extLst>
                  <a:ext uri="{FF2B5EF4-FFF2-40B4-BE49-F238E27FC236}">
                    <a16:creationId xmlns:a16="http://schemas.microsoft.com/office/drawing/2014/main" id="{543081B3-A607-4AB9-A2B2-DE984304CC68}"/>
                  </a:ext>
                </a:extLst>
              </p:cNvPr>
              <p:cNvSpPr/>
              <p:nvPr/>
            </p:nvSpPr>
            <p:spPr>
              <a:xfrm>
                <a:off x="2871108" y="4578858"/>
                <a:ext cx="266135" cy="216495"/>
              </a:xfrm>
              <a:prstGeom prst="arc">
                <a:avLst>
                  <a:gd name="adj1" fmla="val 16200000"/>
                  <a:gd name="adj2" fmla="val 524282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4" name="接點: 肘形 43">
                <a:extLst>
                  <a:ext uri="{FF2B5EF4-FFF2-40B4-BE49-F238E27FC236}">
                    <a16:creationId xmlns:a16="http://schemas.microsoft.com/office/drawing/2014/main" id="{92C72D1C-78CD-4BD4-91D4-08C02421A15B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 rot="10800000" flipH="1" flipV="1">
                <a:off x="3009124" y="4795278"/>
                <a:ext cx="4290835" cy="71362"/>
              </a:xfrm>
              <a:prstGeom prst="bentConnector3">
                <a:avLst>
                  <a:gd name="adj1" fmla="val 9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0FECC81-08D4-4298-8ABA-35BF434759BD}"/>
              </a:ext>
            </a:extLst>
          </p:cNvPr>
          <p:cNvSpPr txBox="1"/>
          <p:nvPr/>
        </p:nvSpPr>
        <p:spPr>
          <a:xfrm>
            <a:off x="944208" y="1139204"/>
            <a:ext cx="954108" cy="497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室內</a:t>
            </a:r>
            <a:r>
              <a:rPr lang="zh-TW" altLang="en-US" sz="20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6C9EF61-405D-4F19-9EDE-6AA213E9011D}"/>
              </a:ext>
            </a:extLst>
          </p:cNvPr>
          <p:cNvSpPr txBox="1"/>
          <p:nvPr/>
        </p:nvSpPr>
        <p:spPr>
          <a:xfrm>
            <a:off x="3875160" y="1751497"/>
            <a:ext cx="954108" cy="497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門口機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6148790-EB28-4B03-9CA7-0977F5070DB7}"/>
              </a:ext>
            </a:extLst>
          </p:cNvPr>
          <p:cNvSpPr txBox="1"/>
          <p:nvPr/>
        </p:nvSpPr>
        <p:spPr>
          <a:xfrm>
            <a:off x="6123040" y="1811559"/>
            <a:ext cx="1980029" cy="497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電鎖（便當鎖）</a:t>
            </a:r>
          </a:p>
        </p:txBody>
      </p: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6A467F0B-1487-4A88-B1E7-9D70B038617E}"/>
              </a:ext>
            </a:extLst>
          </p:cNvPr>
          <p:cNvCxnSpPr>
            <a:cxnSpLocks/>
          </p:cNvCxnSpPr>
          <p:nvPr/>
        </p:nvCxnSpPr>
        <p:spPr>
          <a:xfrm>
            <a:off x="2505291" y="2773673"/>
            <a:ext cx="989117" cy="411487"/>
          </a:xfrm>
          <a:prstGeom prst="bentConnector3">
            <a:avLst>
              <a:gd name="adj1" fmla="val 7835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54AD1D05-17B1-4751-8819-9C4AA7682CF7}"/>
              </a:ext>
            </a:extLst>
          </p:cNvPr>
          <p:cNvCxnSpPr>
            <a:cxnSpLocks/>
          </p:cNvCxnSpPr>
          <p:nvPr/>
        </p:nvCxnSpPr>
        <p:spPr>
          <a:xfrm>
            <a:off x="2491404" y="3014199"/>
            <a:ext cx="1003004" cy="424711"/>
          </a:xfrm>
          <a:prstGeom prst="bentConnector3">
            <a:avLst>
              <a:gd name="adj1" fmla="val 6519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27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rgbClr val="0D0D0D"/>
                </a:solidFill>
                <a:ea typeface="Microsoft JhengHei"/>
              </a:rPr>
              <a:t>改機說明</a:t>
            </a:r>
            <a:endParaRPr lang="en" altLang="zh-TW" sz="2800" dirty="0">
              <a:solidFill>
                <a:schemeClr val="tx2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4098" name="Picture 2" descr="明谷牌全新MG-101AB， 一對一對講機，有門口機型，有開電鎖功能-01 | Yahoo奇摩拍賣">
            <a:extLst>
              <a:ext uri="{FF2B5EF4-FFF2-40B4-BE49-F238E27FC236}">
                <a16:creationId xmlns:a16="http://schemas.microsoft.com/office/drawing/2014/main" id="{D7542DD8-F74C-4262-82E6-C26C5630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40" y="1766725"/>
            <a:ext cx="1712902" cy="29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4ECF340-BF5D-4870-903A-DC21E5EC0FC6}"/>
              </a:ext>
            </a:extLst>
          </p:cNvPr>
          <p:cNvSpPr txBox="1"/>
          <p:nvPr/>
        </p:nvSpPr>
        <p:spPr>
          <a:xfrm>
            <a:off x="1238251" y="1009114"/>
            <a:ext cx="5219699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門控的</a:t>
            </a:r>
            <a:r>
              <a:rPr lang="en-US" altLang="zh-TW" sz="16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線額外拉出一條連至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位置作為樹梅派控制線</a:t>
            </a:r>
            <a:endParaRPr lang="zh-TW" altLang="en-US" sz="16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418B6B-279E-4153-BA10-78D4F03705F0}"/>
              </a:ext>
            </a:extLst>
          </p:cNvPr>
          <p:cNvGrpSpPr/>
          <p:nvPr/>
        </p:nvGrpSpPr>
        <p:grpSpPr>
          <a:xfrm>
            <a:off x="2814249" y="1706910"/>
            <a:ext cx="2249191" cy="2875080"/>
            <a:chOff x="3044169" y="1966160"/>
            <a:chExt cx="2249191" cy="2875080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4431F43-9415-4366-94A2-EB5FAF4FB3D0}"/>
                </a:ext>
              </a:extLst>
            </p:cNvPr>
            <p:cNvGrpSpPr/>
            <p:nvPr/>
          </p:nvGrpSpPr>
          <p:grpSpPr>
            <a:xfrm>
              <a:off x="3044169" y="1966160"/>
              <a:ext cx="2249191" cy="2875080"/>
              <a:chOff x="3885759" y="2260800"/>
              <a:chExt cx="1815837" cy="2420569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7140959D-A45B-42BC-9E83-78C194669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5759" y="2260800"/>
                <a:ext cx="1815837" cy="2420569"/>
              </a:xfrm>
              <a:prstGeom prst="rect">
                <a:avLst/>
              </a:prstGeom>
            </p:spPr>
          </p:pic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AE6C036B-1EDF-4CCC-8B22-8F62DA180EE6}"/>
                  </a:ext>
                </a:extLst>
              </p:cNvPr>
              <p:cNvSpPr/>
              <p:nvPr/>
            </p:nvSpPr>
            <p:spPr>
              <a:xfrm>
                <a:off x="5158740" y="3053080"/>
                <a:ext cx="160020" cy="1244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noFill/>
                </a:endParaRPr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0FFA686A-7912-421B-9615-B4B31A0663F4}"/>
                  </a:ext>
                </a:extLst>
              </p:cNvPr>
              <p:cNvSpPr/>
              <p:nvPr/>
            </p:nvSpPr>
            <p:spPr>
              <a:xfrm>
                <a:off x="4411980" y="3787140"/>
                <a:ext cx="160020" cy="1244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noFill/>
                </a:endParaRPr>
              </a:p>
            </p:txBody>
          </p:sp>
        </p:grp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FA19B2AA-EDE0-40A5-AC60-2DC49246E72F}"/>
                </a:ext>
              </a:extLst>
            </p:cNvPr>
            <p:cNvCxnSpPr/>
            <p:nvPr/>
          </p:nvCxnSpPr>
          <p:spPr>
            <a:xfrm flipH="1">
              <a:off x="4901946" y="2712720"/>
              <a:ext cx="345694" cy="223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B10529D-B3F4-4812-B988-EEF440443F47}"/>
                </a:ext>
              </a:extLst>
            </p:cNvPr>
            <p:cNvCxnSpPr>
              <a:cxnSpLocks/>
            </p:cNvCxnSpPr>
            <p:nvPr/>
          </p:nvCxnSpPr>
          <p:spPr>
            <a:xfrm>
              <a:off x="3515547" y="3529583"/>
              <a:ext cx="185418" cy="23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DEA88AB-A36F-4490-9019-1E315BEB32E2}"/>
              </a:ext>
            </a:extLst>
          </p:cNvPr>
          <p:cNvGrpSpPr/>
          <p:nvPr/>
        </p:nvGrpSpPr>
        <p:grpSpPr>
          <a:xfrm>
            <a:off x="5241044" y="2242492"/>
            <a:ext cx="3480114" cy="1803916"/>
            <a:chOff x="5241044" y="2242492"/>
            <a:chExt cx="3480114" cy="1803916"/>
          </a:xfrm>
        </p:grpSpPr>
        <p:pic>
          <p:nvPicPr>
            <p:cNvPr id="1032" name="Picture 8" descr="明谷牌-監控設備-系統器材-桃園監視器">
              <a:extLst>
                <a:ext uri="{FF2B5EF4-FFF2-40B4-BE49-F238E27FC236}">
                  <a16:creationId xmlns:a16="http://schemas.microsoft.com/office/drawing/2014/main" id="{5B17B021-3286-4C4C-87D7-EDD0B2E2F0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30"/>
            <a:stretch/>
          </p:blipFill>
          <p:spPr bwMode="auto">
            <a:xfrm>
              <a:off x="5241044" y="2242492"/>
              <a:ext cx="3480114" cy="180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9A3AE240-0885-4B27-9072-64F8BC113EA0}"/>
                </a:ext>
              </a:extLst>
            </p:cNvPr>
            <p:cNvSpPr/>
            <p:nvPr/>
          </p:nvSpPr>
          <p:spPr>
            <a:xfrm>
              <a:off x="6195060" y="3379470"/>
              <a:ext cx="165829" cy="9309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2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0D0D0D"/>
                </a:solidFill>
                <a:effectLst/>
                <a:latin typeface="Microsoft JhengHei"/>
                <a:ea typeface="Microsoft JhengHei"/>
              </a:rPr>
              <a:t>1</a:t>
            </a:r>
            <a:r>
              <a:rPr lang="zh-TW" altLang="en-US" sz="2800" dirty="0">
                <a:solidFill>
                  <a:srgbClr val="0D0D0D"/>
                </a:solidFill>
                <a:effectLst/>
                <a:latin typeface="Microsoft JhengHei"/>
                <a:ea typeface="Microsoft JhengHei"/>
              </a:rPr>
              <a:t>路</a:t>
            </a:r>
            <a:r>
              <a:rPr lang="en-US" altLang="zh-TW" sz="2800" dirty="0">
                <a:solidFill>
                  <a:srgbClr val="0D0D0D"/>
                </a:solidFill>
                <a:latin typeface="Microsoft JhengHei"/>
                <a:ea typeface="Microsoft JhengHei"/>
              </a:rPr>
              <a:t>5V</a:t>
            </a:r>
            <a:r>
              <a:rPr lang="zh-TW" altLang="en-US" sz="2800" dirty="0">
                <a:solidFill>
                  <a:srgbClr val="0D0D0D"/>
                </a:solidFill>
                <a:effectLst/>
                <a:latin typeface="Microsoft JhengHei"/>
                <a:ea typeface="Microsoft JhengHei"/>
              </a:rPr>
              <a:t>繼電器模組</a:t>
            </a:r>
            <a:r>
              <a:rPr lang="zh-TW" altLang="en-US" sz="2800" dirty="0">
                <a:solidFill>
                  <a:srgbClr val="0D0D0D"/>
                </a:solidFill>
                <a:latin typeface="Microsoft JhengHei"/>
                <a:ea typeface="Microsoft JhengHei"/>
              </a:rPr>
              <a:t>控制方式</a:t>
            </a:r>
            <a:endParaRPr lang="en" altLang="zh-TW" sz="2800" dirty="0">
              <a:solidFill>
                <a:schemeClr val="tx2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7" name="Picture 6" descr="在树莓派Pico 上使用继电器– 树莓派Pico 实验室（RP2040）">
            <a:extLst>
              <a:ext uri="{FF2B5EF4-FFF2-40B4-BE49-F238E27FC236}">
                <a16:creationId xmlns:a16="http://schemas.microsoft.com/office/drawing/2014/main" id="{26A63617-EA76-4EEF-B674-3901FDE8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41" y="1255622"/>
            <a:ext cx="4454917" cy="327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53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80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接線圖</a:t>
            </a:r>
            <a:endParaRPr lang="en" altLang="zh-TW" sz="2800" dirty="0"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3B680E-3115-0716-D3C9-12B5569E0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0A1017-792C-6C49-86D0-C68BF5DE765C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1038" name="Picture 14" descr="給你滿滿的樹莓派教學、實作與應用大平台| IT 技術家">
            <a:extLst>
              <a:ext uri="{FF2B5EF4-FFF2-40B4-BE49-F238E27FC236}">
                <a16:creationId xmlns:a16="http://schemas.microsoft.com/office/drawing/2014/main" id="{55E5BA49-3E86-44B1-A098-8161B81CF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49"/>
          <a:stretch/>
        </p:blipFill>
        <p:spPr bwMode="auto">
          <a:xfrm rot="5400000">
            <a:off x="222580" y="1775609"/>
            <a:ext cx="376239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新霖材料} 一路繼電器模組可高/低電位觸發適用各動電路控制用arduino 樹莓派繼電器模組另有2入| 蝦皮購物">
            <a:extLst>
              <a:ext uri="{FF2B5EF4-FFF2-40B4-BE49-F238E27FC236}">
                <a16:creationId xmlns:a16="http://schemas.microsoft.com/office/drawing/2014/main" id="{5A8102F1-108C-49B1-8D42-4727B6C6B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10" b="11721"/>
          <a:stretch/>
        </p:blipFill>
        <p:spPr bwMode="auto">
          <a:xfrm>
            <a:off x="4324924" y="3315900"/>
            <a:ext cx="2578796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1EFB4CE-2E55-4150-96F9-91FF6B0D52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29865" y="2181225"/>
            <a:ext cx="2034540" cy="986790"/>
          </a:xfrm>
          <a:prstGeom prst="bentConnector3">
            <a:avLst>
              <a:gd name="adj1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8630DC7A-5FA6-4309-947A-1A8BAB5994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83850" y="2432649"/>
            <a:ext cx="2151309" cy="811531"/>
          </a:xfrm>
          <a:prstGeom prst="bentConnector3">
            <a:avLst>
              <a:gd name="adj1" fmla="val -297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B0A17DBA-098C-4A4F-970F-45AB433EE7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11424" y="2740023"/>
            <a:ext cx="2158999" cy="666753"/>
          </a:xfrm>
          <a:prstGeom prst="bentConnector3">
            <a:avLst>
              <a:gd name="adj1" fmla="val -47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B7212A45-ECEB-46E7-900A-6EA095230A4F}"/>
              </a:ext>
            </a:extLst>
          </p:cNvPr>
          <p:cNvCxnSpPr/>
          <p:nvPr/>
        </p:nvCxnSpPr>
        <p:spPr>
          <a:xfrm>
            <a:off x="4240530" y="3691890"/>
            <a:ext cx="2667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FAA54131-3E9D-48CD-9745-EA3C68493435}"/>
              </a:ext>
            </a:extLst>
          </p:cNvPr>
          <p:cNvCxnSpPr/>
          <p:nvPr/>
        </p:nvCxnSpPr>
        <p:spPr>
          <a:xfrm>
            <a:off x="4065270" y="3914069"/>
            <a:ext cx="4419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80943C1-3749-4A01-B2BF-3EE456B90253}"/>
              </a:ext>
            </a:extLst>
          </p:cNvPr>
          <p:cNvCxnSpPr/>
          <p:nvPr/>
        </p:nvCxnSpPr>
        <p:spPr>
          <a:xfrm>
            <a:off x="3924300" y="4152899"/>
            <a:ext cx="58293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B53AB6B-820E-4716-B2D6-30CB0A00E114}"/>
              </a:ext>
            </a:extLst>
          </p:cNvPr>
          <p:cNvSpPr txBox="1"/>
          <p:nvPr/>
        </p:nvSpPr>
        <p:spPr>
          <a:xfrm>
            <a:off x="3282211" y="1302885"/>
            <a:ext cx="377027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5V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334C9F4-9DC8-4E40-9766-788E84428CEF}"/>
              </a:ext>
            </a:extLst>
          </p:cNvPr>
          <p:cNvSpPr txBox="1"/>
          <p:nvPr/>
        </p:nvSpPr>
        <p:spPr>
          <a:xfrm>
            <a:off x="3261393" y="1658485"/>
            <a:ext cx="537327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GND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9A5637-1C1E-4A5A-BBF5-4D3383D58CB3}"/>
              </a:ext>
            </a:extLst>
          </p:cNvPr>
          <p:cNvSpPr txBox="1"/>
          <p:nvPr/>
        </p:nvSpPr>
        <p:spPr>
          <a:xfrm>
            <a:off x="3249644" y="1923458"/>
            <a:ext cx="630302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BPIO1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7296CD49-57BF-479E-BC70-508B53392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475" y="1215948"/>
            <a:ext cx="3822525" cy="167654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6E5ECAC-5A36-4723-89D6-E9CA82E06233}"/>
              </a:ext>
            </a:extLst>
          </p:cNvPr>
          <p:cNvSpPr txBox="1"/>
          <p:nvPr/>
        </p:nvSpPr>
        <p:spPr>
          <a:xfrm>
            <a:off x="4064823" y="3598728"/>
            <a:ext cx="492444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VCC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CB90AA-A275-4153-867C-421E708996C2}"/>
              </a:ext>
            </a:extLst>
          </p:cNvPr>
          <p:cNvSpPr txBox="1"/>
          <p:nvPr/>
        </p:nvSpPr>
        <p:spPr>
          <a:xfrm>
            <a:off x="3970103" y="3840979"/>
            <a:ext cx="537328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GND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E86E43-EDBC-40DC-8792-6E9EC93EB82D}"/>
              </a:ext>
            </a:extLst>
          </p:cNvPr>
          <p:cNvSpPr txBox="1"/>
          <p:nvPr/>
        </p:nvSpPr>
        <p:spPr>
          <a:xfrm>
            <a:off x="4055223" y="4107238"/>
            <a:ext cx="351378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B948D2E6-229A-4710-8FD1-3227316B75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43730" y="3094662"/>
            <a:ext cx="959606" cy="770534"/>
          </a:xfrm>
          <a:prstGeom prst="bentConnector3">
            <a:avLst>
              <a:gd name="adj1" fmla="val 23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42CB6A98-4D3E-4CA1-B72F-B612C9FDE8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34156" y="3123898"/>
            <a:ext cx="780303" cy="448386"/>
          </a:xfrm>
          <a:prstGeom prst="bentConnector3">
            <a:avLst>
              <a:gd name="adj1" fmla="val 196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弧形 12">
            <a:extLst>
              <a:ext uri="{FF2B5EF4-FFF2-40B4-BE49-F238E27FC236}">
                <a16:creationId xmlns:a16="http://schemas.microsoft.com/office/drawing/2014/main" id="{5FB6B2FB-D71B-4D02-9922-14D4A6AD5A09}"/>
              </a:ext>
            </a:extLst>
          </p:cNvPr>
          <p:cNvSpPr/>
          <p:nvPr/>
        </p:nvSpPr>
        <p:spPr>
          <a:xfrm>
            <a:off x="7264020" y="2791695"/>
            <a:ext cx="289560" cy="208431"/>
          </a:xfrm>
          <a:prstGeom prst="arc">
            <a:avLst>
              <a:gd name="adj1" fmla="val 16200000"/>
              <a:gd name="adj2" fmla="val 530453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77DC8E01-E9A3-47E3-B67F-16F0849316E0}"/>
              </a:ext>
            </a:extLst>
          </p:cNvPr>
          <p:cNvSpPr/>
          <p:nvPr/>
        </p:nvSpPr>
        <p:spPr>
          <a:xfrm>
            <a:off x="6868502" y="2704768"/>
            <a:ext cx="319698" cy="248091"/>
          </a:xfrm>
          <a:prstGeom prst="arc">
            <a:avLst>
              <a:gd name="adj1" fmla="val 16200000"/>
              <a:gd name="adj2" fmla="val 5304532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802A645F-7081-4788-94AE-94BBEB487242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562600" y="2014220"/>
            <a:ext cx="1465751" cy="690548"/>
          </a:xfrm>
          <a:prstGeom prst="bentConnector3">
            <a:avLst>
              <a:gd name="adj1" fmla="val 100427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D3A8957-7BF5-4F7C-8787-99014624698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408546" y="2747011"/>
            <a:ext cx="254" cy="446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D955357-FC78-4E4F-BA05-FDA46C740C3B}"/>
              </a:ext>
            </a:extLst>
          </p:cNvPr>
          <p:cNvSpPr txBox="1"/>
          <p:nvPr/>
        </p:nvSpPr>
        <p:spPr>
          <a:xfrm>
            <a:off x="6607741" y="3408661"/>
            <a:ext cx="433132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36BE467-7C33-403F-A018-04775F06D58C}"/>
              </a:ext>
            </a:extLst>
          </p:cNvPr>
          <p:cNvSpPr txBox="1"/>
          <p:nvPr/>
        </p:nvSpPr>
        <p:spPr>
          <a:xfrm>
            <a:off x="6588281" y="3663297"/>
            <a:ext cx="561372" cy="3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</a:t>
            </a:r>
            <a:endParaRPr lang="zh-TW" altLang="en-US" sz="120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0167591"/>
      </p:ext>
    </p:extLst>
  </p:cSld>
  <p:clrMapOvr>
    <a:masterClrMapping/>
  </p:clrMapOvr>
</p:sld>
</file>

<file path=ppt/theme/theme1.xml><?xml version="1.0" encoding="utf-8"?>
<a:theme xmlns:a="http://schemas.openxmlformats.org/drawingml/2006/main" name="Stop Cyber Terrorism Campaign by Slidesgo">
  <a:themeElements>
    <a:clrScheme name="Simple Light">
      <a:dk1>
        <a:srgbClr val="3C3C3B"/>
      </a:dk1>
      <a:lt1>
        <a:srgbClr val="FFFFFF"/>
      </a:lt1>
      <a:dk2>
        <a:srgbClr val="878787"/>
      </a:dk2>
      <a:lt2>
        <a:srgbClr val="C22B3A"/>
      </a:lt2>
      <a:accent1>
        <a:srgbClr val="E83345"/>
      </a:accent1>
      <a:accent2>
        <a:srgbClr val="D18E17"/>
      </a:accent2>
      <a:accent3>
        <a:srgbClr val="F9B233"/>
      </a:accent3>
      <a:accent4>
        <a:srgbClr val="FCC7A2"/>
      </a:accent4>
      <a:accent5>
        <a:srgbClr val="375D68"/>
      </a:accent5>
      <a:accent6>
        <a:srgbClr val="4DC8DB"/>
      </a:accent6>
      <a:hlink>
        <a:srgbClr val="191919"/>
      </a:hlink>
      <a:folHlink>
        <a:srgbClr val="0097A7"/>
      </a:folHlink>
    </a:clrScheme>
    <a:fontScheme name="報告用字體組合">
      <a:majorFont>
        <a:latin typeface="Oswald"/>
        <a:ea typeface="微軟正黑體 Bold"/>
        <a:cs typeface=""/>
      </a:majorFont>
      <a:minorFont>
        <a:latin typeface="Oswald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indent="0" algn="r" rtl="0">
          <a:lnSpc>
            <a:spcPct val="150000"/>
          </a:lnSpc>
          <a:spcBef>
            <a:spcPts val="0"/>
          </a:spcBef>
          <a:spcAft>
            <a:spcPts val="0"/>
          </a:spcAft>
          <a:buNone/>
          <a:defRPr sz="1200" dirty="0">
            <a:effectLst/>
            <a:latin typeface="Microsoft JhengHei" panose="020B0604030504040204" pitchFamily="34" charset="-120"/>
            <a:ea typeface="Microsoft JhengHei" panose="020B0604030504040204" pitchFamily="34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03a35f7-e9c1-40c6-9eda-4552d353f166">
      <UserInfo>
        <DisplayName>石佩玉 (112453008)</DisplayName>
        <AccountId>19</AccountId>
        <AccountType/>
      </UserInfo>
      <UserInfo>
        <DisplayName>廖東源 (112453018)</DisplayName>
        <AccountId>20</AccountId>
        <AccountType/>
      </UserInfo>
      <UserInfo>
        <DisplayName>曹照堃 (112453017)</DisplayName>
        <AccountId>17</AccountId>
        <AccountType/>
      </UserInfo>
      <UserInfo>
        <DisplayName>李淑君 (112453012)</DisplayName>
        <AccountId>12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8F0278B2B04D142AF3D1946B3F8CCEB" ma:contentTypeVersion="6" ma:contentTypeDescription="建立新的文件。" ma:contentTypeScope="" ma:versionID="53037b20c19d2c687f23c0f79b0cdfb3">
  <xsd:schema xmlns:xsd="http://www.w3.org/2001/XMLSchema" xmlns:xs="http://www.w3.org/2001/XMLSchema" xmlns:p="http://schemas.microsoft.com/office/2006/metadata/properties" xmlns:ns2="d6c6106c-33f7-423d-a104-fd3192ca970c" xmlns:ns3="503a35f7-e9c1-40c6-9eda-4552d353f166" targetNamespace="http://schemas.microsoft.com/office/2006/metadata/properties" ma:root="true" ma:fieldsID="d01b1199b21efb9f1b6f2666d2644fd6" ns2:_="" ns3:_="">
    <xsd:import namespace="d6c6106c-33f7-423d-a104-fd3192ca970c"/>
    <xsd:import namespace="503a35f7-e9c1-40c6-9eda-4552d353f1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6106c-33f7-423d-a104-fd3192ca97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3a35f7-e9c1-40c6-9eda-4552d353f16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163D59-760A-45F1-8DD6-173FDFEE49FC}">
  <ds:schemaRefs>
    <ds:schemaRef ds:uri="503a35f7-e9c1-40c6-9eda-4552d353f166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6c6106c-33f7-423d-a104-fd3192ca970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8A19D14-E229-416C-9054-11E1E6060D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44ED35-A0AC-48B7-86DA-58DCEBB6685D}">
  <ds:schemaRefs>
    <ds:schemaRef ds:uri="503a35f7-e9c1-40c6-9eda-4552d353f166"/>
    <ds:schemaRef ds:uri="d6c6106c-33f7-423d-a104-fd3192ca97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1010</Words>
  <Application>Microsoft Office PowerPoint</Application>
  <PresentationFormat>如螢幕大小 (16:9)</PresentationFormat>
  <Paragraphs>120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Nunito Medium</vt:lpstr>
      <vt:lpstr>Microsoft JhengHei</vt:lpstr>
      <vt:lpstr>Arial</vt:lpstr>
      <vt:lpstr>Nunito</vt:lpstr>
      <vt:lpstr>Oswald</vt:lpstr>
      <vt:lpstr>Stop Cyber Terrorism Campaign by Slidesgo</vt:lpstr>
      <vt:lpstr>老公寓救星:遠端開鎖</vt:lpstr>
      <vt:lpstr>情境介紹</vt:lpstr>
      <vt:lpstr>情境介紹</vt:lpstr>
      <vt:lpstr>物件介紹</vt:lpstr>
      <vt:lpstr>一般應用情境</vt:lpstr>
      <vt:lpstr>接線說明</vt:lpstr>
      <vt:lpstr>改機說明</vt:lpstr>
      <vt:lpstr>1路5V繼電器模組控制方式</vt:lpstr>
      <vt:lpstr>接線圖</vt:lpstr>
      <vt:lpstr>應用設置_數莓派</vt:lpstr>
      <vt:lpstr>應用設置</vt:lpstr>
      <vt:lpstr>附件-樹莓派腳位對應</vt:lpstr>
      <vt:lpstr>附件-樹莓派程式環境</vt:lpstr>
      <vt:lpstr>程式碼</vt:lpstr>
      <vt:lpstr>程式碼_head</vt:lpstr>
      <vt:lpstr>程式碼_Body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你的文件加密有保障嗎?  透過 EFS、BitLocker、VeraCrypt 學加密</dc:title>
  <dc:creator>Roca Shih</dc:creator>
  <cp:lastModifiedBy>曹照堃 (112453017)</cp:lastModifiedBy>
  <cp:revision>33</cp:revision>
  <dcterms:modified xsi:type="dcterms:W3CDTF">2024-12-28T03:12:34Z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0x01010058F0278B2B04D142AF3D1946B3F8CCEB</vt:lpwstr>
  </property>
</Properties>
</file>